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648" r:id="rId1"/>
  </p:sldMasterIdLst>
  <p:sldIdLst>
    <p:sldId id="256" r:id="rId2"/>
    <p:sldId id="257" r:id="rId3"/>
    <p:sldId id="260" r:id="rId4"/>
    <p:sldId id="316" r:id="rId5"/>
    <p:sldId id="258" r:id="rId6"/>
    <p:sldId id="266" r:id="rId7"/>
    <p:sldId id="267" r:id="rId8"/>
    <p:sldId id="259" r:id="rId9"/>
    <p:sldId id="262" r:id="rId10"/>
    <p:sldId id="264" r:id="rId11"/>
    <p:sldId id="261" r:id="rId12"/>
    <p:sldId id="263" r:id="rId13"/>
    <p:sldId id="265" r:id="rId14"/>
    <p:sldId id="277" r:id="rId15"/>
    <p:sldId id="318" r:id="rId16"/>
    <p:sldId id="268" r:id="rId17"/>
    <p:sldId id="319" r:id="rId18"/>
    <p:sldId id="270" r:id="rId19"/>
    <p:sldId id="321" r:id="rId20"/>
    <p:sldId id="322" r:id="rId21"/>
    <p:sldId id="320" r:id="rId22"/>
    <p:sldId id="272" r:id="rId23"/>
    <p:sldId id="273" r:id="rId24"/>
    <p:sldId id="274" r:id="rId25"/>
    <p:sldId id="275" r:id="rId26"/>
    <p:sldId id="276" r:id="rId27"/>
    <p:sldId id="279" r:id="rId28"/>
    <p:sldId id="278" r:id="rId29"/>
    <p:sldId id="280" r:id="rId30"/>
    <p:sldId id="281" r:id="rId31"/>
    <p:sldId id="282" r:id="rId32"/>
    <p:sldId id="283" r:id="rId33"/>
    <p:sldId id="284" r:id="rId34"/>
    <p:sldId id="286" r:id="rId35"/>
    <p:sldId id="287" r:id="rId36"/>
    <p:sldId id="288" r:id="rId37"/>
    <p:sldId id="289" r:id="rId38"/>
    <p:sldId id="290" r:id="rId39"/>
    <p:sldId id="291" r:id="rId40"/>
    <p:sldId id="292" r:id="rId41"/>
    <p:sldId id="293" r:id="rId42"/>
    <p:sldId id="294" r:id="rId43"/>
    <p:sldId id="295" r:id="rId44"/>
    <p:sldId id="296" r:id="rId45"/>
    <p:sldId id="298" r:id="rId46"/>
    <p:sldId id="299" r:id="rId47"/>
    <p:sldId id="300" r:id="rId48"/>
    <p:sldId id="302" r:id="rId49"/>
    <p:sldId id="301" r:id="rId50"/>
    <p:sldId id="303" r:id="rId51"/>
    <p:sldId id="304" r:id="rId52"/>
    <p:sldId id="306" r:id="rId53"/>
    <p:sldId id="307" r:id="rId54"/>
    <p:sldId id="308" r:id="rId55"/>
    <p:sldId id="305" r:id="rId56"/>
    <p:sldId id="309" r:id="rId57"/>
    <p:sldId id="312" r:id="rId58"/>
    <p:sldId id="285" r:id="rId59"/>
    <p:sldId id="314" r:id="rId60"/>
    <p:sldId id="313" r:id="rId61"/>
    <p:sldId id="310" r:id="rId62"/>
    <p:sldId id="311" r:id="rId6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16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70" d="100"/>
          <a:sy n="70" d="100"/>
        </p:scale>
        <p:origin x="442" y="2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2F11D55C-31E8-406C-9729-93D51727A341}" type="doc">
      <dgm:prSet loTypeId="urn:microsoft.com/office/officeart/2005/8/layout/hierarchy2" loCatId="hierarchy" qsTypeId="urn:microsoft.com/office/officeart/2005/8/quickstyle/simple4" qsCatId="simple" csTypeId="urn:microsoft.com/office/officeart/2005/8/colors/colorful5" csCatId="colorful" phldr="1"/>
      <dgm:spPr/>
      <dgm:t>
        <a:bodyPr/>
        <a:lstStyle/>
        <a:p>
          <a:endParaRPr lang="en-US"/>
        </a:p>
      </dgm:t>
    </dgm:pt>
    <dgm:pt modelId="{333B139C-A718-4B7C-93C0-4B35C7D5177E}">
      <dgm:prSet/>
      <dgm:spPr/>
      <dgm:t>
        <a:bodyPr/>
        <a:lstStyle/>
        <a:p>
          <a:r>
            <a:rPr lang="de-DE" b="1" baseline="0"/>
            <a:t>Sensor transfer function: conceptual model linking real world → image</a:t>
          </a:r>
          <a:endParaRPr lang="en-US"/>
        </a:p>
      </dgm:t>
    </dgm:pt>
    <dgm:pt modelId="{A1526569-FC4D-47AC-8933-508F7DCD668E}" type="parTrans" cxnId="{3ABB2E90-3F26-454E-844D-73ECB3635CC5}">
      <dgm:prSet/>
      <dgm:spPr/>
      <dgm:t>
        <a:bodyPr/>
        <a:lstStyle/>
        <a:p>
          <a:endParaRPr lang="en-US"/>
        </a:p>
      </dgm:t>
    </dgm:pt>
    <dgm:pt modelId="{AF14335F-ABA5-4EBD-BFAC-456D74E8D677}" type="sibTrans" cxnId="{3ABB2E90-3F26-454E-844D-73ECB3635CC5}">
      <dgm:prSet/>
      <dgm:spPr/>
      <dgm:t>
        <a:bodyPr/>
        <a:lstStyle/>
        <a:p>
          <a:endParaRPr lang="en-US"/>
        </a:p>
      </dgm:t>
    </dgm:pt>
    <dgm:pt modelId="{2694F36C-7BB9-4238-9F2C-47144E4AA394}">
      <dgm:prSet/>
      <dgm:spPr>
        <a:solidFill>
          <a:schemeClr val="accent1"/>
        </a:solidFill>
      </dgm:spPr>
      <dgm:t>
        <a:bodyPr/>
        <a:lstStyle/>
        <a:p>
          <a:r>
            <a:rPr lang="de-DE" baseline="0" dirty="0"/>
            <a:t>Attributes: </a:t>
          </a:r>
          <a:r>
            <a:rPr lang="de-DE" baseline="0" dirty="0" err="1"/>
            <a:t>spectral</a:t>
          </a:r>
          <a:r>
            <a:rPr lang="de-DE" baseline="0" dirty="0"/>
            <a:t> </a:t>
          </a:r>
          <a:r>
            <a:rPr lang="de-DE" baseline="0" dirty="0" err="1"/>
            <a:t>range</a:t>
          </a:r>
          <a:r>
            <a:rPr lang="de-DE" baseline="0" dirty="0"/>
            <a:t>, </a:t>
          </a:r>
          <a:r>
            <a:rPr lang="de-DE" baseline="0" dirty="0" err="1"/>
            <a:t>spatial</a:t>
          </a:r>
          <a:r>
            <a:rPr lang="de-DE" baseline="0" dirty="0"/>
            <a:t> </a:t>
          </a:r>
          <a:r>
            <a:rPr lang="de-DE" baseline="0" dirty="0" err="1"/>
            <a:t>resolution</a:t>
          </a:r>
          <a:r>
            <a:rPr lang="de-DE" baseline="0" dirty="0"/>
            <a:t>, temporal </a:t>
          </a:r>
          <a:r>
            <a:rPr lang="de-DE" baseline="0" dirty="0" err="1"/>
            <a:t>repeat</a:t>
          </a:r>
          <a:r>
            <a:rPr lang="de-DE" baseline="0" dirty="0"/>
            <a:t>, </a:t>
          </a:r>
          <a:r>
            <a:rPr lang="de-DE" baseline="0" dirty="0" err="1"/>
            <a:t>atmospheric</a:t>
          </a:r>
          <a:r>
            <a:rPr lang="de-DE" baseline="0" dirty="0"/>
            <a:t> </a:t>
          </a:r>
          <a:r>
            <a:rPr lang="de-DE" baseline="0" dirty="0" err="1"/>
            <a:t>sensitivity</a:t>
          </a:r>
          <a:endParaRPr lang="en-US" dirty="0"/>
        </a:p>
      </dgm:t>
    </dgm:pt>
    <dgm:pt modelId="{027867DF-E0E7-404C-992F-F866C56614D9}" type="parTrans" cxnId="{61EFAA9C-9DE9-4764-9BCA-E753E0751603}">
      <dgm:prSet/>
      <dgm:spPr/>
      <dgm:t>
        <a:bodyPr/>
        <a:lstStyle/>
        <a:p>
          <a:endParaRPr lang="en-US"/>
        </a:p>
      </dgm:t>
    </dgm:pt>
    <dgm:pt modelId="{C21B2555-FDEA-4204-ABA2-65FBC0183D27}" type="sibTrans" cxnId="{61EFAA9C-9DE9-4764-9BCA-E753E0751603}">
      <dgm:prSet/>
      <dgm:spPr/>
      <dgm:t>
        <a:bodyPr/>
        <a:lstStyle/>
        <a:p>
          <a:endParaRPr lang="en-US"/>
        </a:p>
      </dgm:t>
    </dgm:pt>
    <dgm:pt modelId="{C1121AC5-7E1D-49A5-B143-AF8F459B4F42}">
      <dgm:prSet/>
      <dgm:spPr>
        <a:solidFill>
          <a:schemeClr val="accent1"/>
        </a:solidFill>
      </dgm:spPr>
      <dgm:t>
        <a:bodyPr/>
        <a:lstStyle/>
        <a:p>
          <a:r>
            <a:rPr lang="de-DE" baseline="0" dirty="0" err="1"/>
            <a:t>Determines</a:t>
          </a:r>
          <a:r>
            <a:rPr lang="de-DE" baseline="0" dirty="0"/>
            <a:t> </a:t>
          </a:r>
          <a:r>
            <a:rPr lang="de-DE" baseline="0" dirty="0" err="1"/>
            <a:t>which</a:t>
          </a:r>
          <a:r>
            <a:rPr lang="de-DE" baseline="0" dirty="0"/>
            <a:t> </a:t>
          </a:r>
          <a:r>
            <a:rPr lang="de-DE" baseline="0" dirty="0" err="1"/>
            <a:t>features</a:t>
          </a:r>
          <a:r>
            <a:rPr lang="de-DE" baseline="0" dirty="0"/>
            <a:t> </a:t>
          </a:r>
          <a:r>
            <a:rPr lang="de-DE" baseline="0" dirty="0" err="1"/>
            <a:t>are</a:t>
          </a:r>
          <a:r>
            <a:rPr lang="de-DE" baseline="0" dirty="0"/>
            <a:t> </a:t>
          </a:r>
          <a:r>
            <a:rPr lang="de-DE" baseline="0" dirty="0" err="1"/>
            <a:t>captured</a:t>
          </a:r>
          <a:r>
            <a:rPr lang="de-DE" baseline="0" dirty="0"/>
            <a:t> vs. </a:t>
          </a:r>
          <a:r>
            <a:rPr lang="de-DE" baseline="0" dirty="0" err="1"/>
            <a:t>ignored</a:t>
          </a:r>
          <a:r>
            <a:rPr lang="de-DE" baseline="0" dirty="0"/>
            <a:t> (Richards, 2022)</a:t>
          </a:r>
          <a:br>
            <a:rPr lang="de-DE" baseline="0" dirty="0"/>
          </a:br>
          <a:endParaRPr lang="en-US" dirty="0"/>
        </a:p>
      </dgm:t>
    </dgm:pt>
    <dgm:pt modelId="{E1F9C773-74C7-4C0E-8A83-447572579FB3}" type="parTrans" cxnId="{79E13AD6-89C9-45FC-9004-C92A076CC481}">
      <dgm:prSet/>
      <dgm:spPr/>
      <dgm:t>
        <a:bodyPr/>
        <a:lstStyle/>
        <a:p>
          <a:endParaRPr lang="en-US"/>
        </a:p>
      </dgm:t>
    </dgm:pt>
    <dgm:pt modelId="{26084810-231A-472D-A40A-8A39B4B63DC9}" type="sibTrans" cxnId="{79E13AD6-89C9-45FC-9004-C92A076CC481}">
      <dgm:prSet/>
      <dgm:spPr/>
      <dgm:t>
        <a:bodyPr/>
        <a:lstStyle/>
        <a:p>
          <a:endParaRPr lang="en-US"/>
        </a:p>
      </dgm:t>
    </dgm:pt>
    <dgm:pt modelId="{C14219D9-96A6-4418-AF2B-16CF0ECF5D8B}">
      <dgm:prSet/>
      <dgm:spPr/>
      <dgm:t>
        <a:bodyPr/>
        <a:lstStyle/>
        <a:p>
          <a:r>
            <a:rPr lang="de-DE" b="1" baseline="0"/>
            <a:t>Process is selective and lossy </a:t>
          </a:r>
          <a:r>
            <a:rPr lang="de-DE" baseline="0"/>
            <a:t>→ only certain scene characteristics preserved</a:t>
          </a:r>
          <a:br>
            <a:rPr lang="de-DE" baseline="0"/>
          </a:br>
          <a:endParaRPr lang="en-US"/>
        </a:p>
      </dgm:t>
    </dgm:pt>
    <dgm:pt modelId="{A2AC1D2F-A46B-4956-A185-D0091CBBD723}" type="parTrans" cxnId="{12D7C64A-2D8E-4B3F-9AA9-62214FA30ABC}">
      <dgm:prSet/>
      <dgm:spPr/>
      <dgm:t>
        <a:bodyPr/>
        <a:lstStyle/>
        <a:p>
          <a:endParaRPr lang="en-US"/>
        </a:p>
      </dgm:t>
    </dgm:pt>
    <dgm:pt modelId="{570A4728-EAB1-4C17-84CD-9C4623C8289F}" type="sibTrans" cxnId="{12D7C64A-2D8E-4B3F-9AA9-62214FA30ABC}">
      <dgm:prSet/>
      <dgm:spPr/>
      <dgm:t>
        <a:bodyPr/>
        <a:lstStyle/>
        <a:p>
          <a:endParaRPr lang="en-US"/>
        </a:p>
      </dgm:t>
    </dgm:pt>
    <dgm:pt modelId="{2EA764A8-8742-417B-A2FD-64B064E430C6}">
      <dgm:prSet/>
      <dgm:spPr/>
      <dgm:t>
        <a:bodyPr/>
        <a:lstStyle/>
        <a:p>
          <a:r>
            <a:rPr lang="de-DE" baseline="0"/>
            <a:t>¨</a:t>
          </a:r>
          <a:r>
            <a:rPr lang="de-DE" b="1" baseline="0"/>
            <a:t>Scene reconstruction = interpretation of sensor data</a:t>
          </a:r>
          <a:endParaRPr lang="en-US"/>
        </a:p>
      </dgm:t>
    </dgm:pt>
    <dgm:pt modelId="{C951FB82-E050-4867-9564-054E616E4742}" type="parTrans" cxnId="{200AABFF-B0C9-404F-A03A-5CC0707F83E0}">
      <dgm:prSet/>
      <dgm:spPr/>
      <dgm:t>
        <a:bodyPr/>
        <a:lstStyle/>
        <a:p>
          <a:endParaRPr lang="en-US"/>
        </a:p>
      </dgm:t>
    </dgm:pt>
    <dgm:pt modelId="{8A27B68E-8C53-4592-AA37-970ECFE7064F}" type="sibTrans" cxnId="{200AABFF-B0C9-404F-A03A-5CC0707F83E0}">
      <dgm:prSet/>
      <dgm:spPr/>
      <dgm:t>
        <a:bodyPr/>
        <a:lstStyle/>
        <a:p>
          <a:endParaRPr lang="en-US"/>
        </a:p>
      </dgm:t>
    </dgm:pt>
    <dgm:pt modelId="{326114F9-8216-461B-A751-1AACDEB6650F}">
      <dgm:prSet/>
      <dgm:spPr>
        <a:solidFill>
          <a:schemeClr val="accent1"/>
        </a:solidFill>
      </dgm:spPr>
      <dgm:t>
        <a:bodyPr/>
        <a:lstStyle/>
        <a:p>
          <a:r>
            <a:rPr lang="de-DE" baseline="0"/>
            <a:t>Combines raw data + context + prior knowledge</a:t>
          </a:r>
          <a:endParaRPr lang="en-US"/>
        </a:p>
      </dgm:t>
    </dgm:pt>
    <dgm:pt modelId="{353DAF7D-D9F9-469D-9741-1BA2D658D7C0}" type="parTrans" cxnId="{D760DEA1-F260-462F-A697-49101F58A0FD}">
      <dgm:prSet/>
      <dgm:spPr/>
      <dgm:t>
        <a:bodyPr/>
        <a:lstStyle/>
        <a:p>
          <a:endParaRPr lang="en-US"/>
        </a:p>
      </dgm:t>
    </dgm:pt>
    <dgm:pt modelId="{276D04C7-C99D-47A7-90C9-835B21C1A2F2}" type="sibTrans" cxnId="{D760DEA1-F260-462F-A697-49101F58A0FD}">
      <dgm:prSet/>
      <dgm:spPr/>
      <dgm:t>
        <a:bodyPr/>
        <a:lstStyle/>
        <a:p>
          <a:endParaRPr lang="en-US"/>
        </a:p>
      </dgm:t>
    </dgm:pt>
    <dgm:pt modelId="{521B939A-7CDA-4539-AC52-B6178B3DE69D}">
      <dgm:prSet/>
      <dgm:spPr>
        <a:solidFill>
          <a:schemeClr val="accent1"/>
        </a:solidFill>
      </dgm:spPr>
      <dgm:t>
        <a:bodyPr/>
        <a:lstStyle/>
        <a:p>
          <a:r>
            <a:rPr lang="de-DE" baseline="0"/>
            <a:t>Transforms pixels → semantic info (land cover classes, objects) (Blaschke, 2010)</a:t>
          </a:r>
          <a:endParaRPr lang="en-US"/>
        </a:p>
      </dgm:t>
    </dgm:pt>
    <dgm:pt modelId="{3C5FDDFD-C44D-464A-AC55-B85F4A2AF5FE}" type="parTrans" cxnId="{AFF413E3-9D9D-4012-9F5B-0CA4B5C7C1C7}">
      <dgm:prSet/>
      <dgm:spPr/>
      <dgm:t>
        <a:bodyPr/>
        <a:lstStyle/>
        <a:p>
          <a:endParaRPr lang="en-US"/>
        </a:p>
      </dgm:t>
    </dgm:pt>
    <dgm:pt modelId="{E9E49306-11AA-429B-AC6A-FABBD85585BA}" type="sibTrans" cxnId="{AFF413E3-9D9D-4012-9F5B-0CA4B5C7C1C7}">
      <dgm:prSet/>
      <dgm:spPr/>
      <dgm:t>
        <a:bodyPr/>
        <a:lstStyle/>
        <a:p>
          <a:endParaRPr lang="en-US"/>
        </a:p>
      </dgm:t>
    </dgm:pt>
    <dgm:pt modelId="{8182F32E-DA35-4B76-93A3-803B80EC3305}" type="pres">
      <dgm:prSet presAssocID="{2F11D55C-31E8-406C-9729-93D51727A341}" presName="diagram" presStyleCnt="0">
        <dgm:presLayoutVars>
          <dgm:chPref val="1"/>
          <dgm:dir/>
          <dgm:animOne val="branch"/>
          <dgm:animLvl val="lvl"/>
          <dgm:resizeHandles val="exact"/>
        </dgm:presLayoutVars>
      </dgm:prSet>
      <dgm:spPr/>
    </dgm:pt>
    <dgm:pt modelId="{F30D6E22-EECA-4B89-93BD-F1168B086FCB}" type="pres">
      <dgm:prSet presAssocID="{333B139C-A718-4B7C-93C0-4B35C7D5177E}" presName="root1" presStyleCnt="0"/>
      <dgm:spPr/>
    </dgm:pt>
    <dgm:pt modelId="{708DD75F-466B-4D3A-8CA6-C3B0D3C023B5}" type="pres">
      <dgm:prSet presAssocID="{333B139C-A718-4B7C-93C0-4B35C7D5177E}" presName="LevelOneTextNode" presStyleLbl="node0" presStyleIdx="0" presStyleCnt="3">
        <dgm:presLayoutVars>
          <dgm:chPref val="3"/>
        </dgm:presLayoutVars>
      </dgm:prSet>
      <dgm:spPr/>
    </dgm:pt>
    <dgm:pt modelId="{04DB4394-1561-4568-99D1-DB558509B6BF}" type="pres">
      <dgm:prSet presAssocID="{333B139C-A718-4B7C-93C0-4B35C7D5177E}" presName="level2hierChild" presStyleCnt="0"/>
      <dgm:spPr/>
    </dgm:pt>
    <dgm:pt modelId="{395AB2F5-3FF2-408E-9E95-7DC5245CDB23}" type="pres">
      <dgm:prSet presAssocID="{027867DF-E0E7-404C-992F-F866C56614D9}" presName="conn2-1" presStyleLbl="parChTrans1D2" presStyleIdx="0" presStyleCnt="4"/>
      <dgm:spPr/>
    </dgm:pt>
    <dgm:pt modelId="{BD882697-7931-431A-86E3-ABE647870D62}" type="pres">
      <dgm:prSet presAssocID="{027867DF-E0E7-404C-992F-F866C56614D9}" presName="connTx" presStyleLbl="parChTrans1D2" presStyleIdx="0" presStyleCnt="4"/>
      <dgm:spPr/>
    </dgm:pt>
    <dgm:pt modelId="{0E68B53A-E0F2-4847-A92D-988765D44DA3}" type="pres">
      <dgm:prSet presAssocID="{2694F36C-7BB9-4238-9F2C-47144E4AA394}" presName="root2" presStyleCnt="0"/>
      <dgm:spPr/>
    </dgm:pt>
    <dgm:pt modelId="{AABF2BFC-5C7B-41B3-9A03-A6850AF4313C}" type="pres">
      <dgm:prSet presAssocID="{2694F36C-7BB9-4238-9F2C-47144E4AA394}" presName="LevelTwoTextNode" presStyleLbl="node2" presStyleIdx="0" presStyleCnt="4">
        <dgm:presLayoutVars>
          <dgm:chPref val="3"/>
        </dgm:presLayoutVars>
      </dgm:prSet>
      <dgm:spPr/>
    </dgm:pt>
    <dgm:pt modelId="{59E217D3-04FB-4994-8111-7B14B80950BD}" type="pres">
      <dgm:prSet presAssocID="{2694F36C-7BB9-4238-9F2C-47144E4AA394}" presName="level3hierChild" presStyleCnt="0"/>
      <dgm:spPr/>
    </dgm:pt>
    <dgm:pt modelId="{9D2E0862-3B9F-42BD-9839-CA89519C278B}" type="pres">
      <dgm:prSet presAssocID="{E1F9C773-74C7-4C0E-8A83-447572579FB3}" presName="conn2-1" presStyleLbl="parChTrans1D2" presStyleIdx="1" presStyleCnt="4"/>
      <dgm:spPr/>
    </dgm:pt>
    <dgm:pt modelId="{52A18C6C-F48F-47B5-B6E9-39C82AA9C8C7}" type="pres">
      <dgm:prSet presAssocID="{E1F9C773-74C7-4C0E-8A83-447572579FB3}" presName="connTx" presStyleLbl="parChTrans1D2" presStyleIdx="1" presStyleCnt="4"/>
      <dgm:spPr/>
    </dgm:pt>
    <dgm:pt modelId="{0F78D1D9-1BF5-4DD0-9988-4751D50AB470}" type="pres">
      <dgm:prSet presAssocID="{C1121AC5-7E1D-49A5-B143-AF8F459B4F42}" presName="root2" presStyleCnt="0"/>
      <dgm:spPr/>
    </dgm:pt>
    <dgm:pt modelId="{A89A6AC0-4EF0-479F-B4D6-C3130AA8EEE1}" type="pres">
      <dgm:prSet presAssocID="{C1121AC5-7E1D-49A5-B143-AF8F459B4F42}" presName="LevelTwoTextNode" presStyleLbl="node2" presStyleIdx="1" presStyleCnt="4">
        <dgm:presLayoutVars>
          <dgm:chPref val="3"/>
        </dgm:presLayoutVars>
      </dgm:prSet>
      <dgm:spPr/>
    </dgm:pt>
    <dgm:pt modelId="{59BC5901-E12E-4DFF-8D44-5BC80903537D}" type="pres">
      <dgm:prSet presAssocID="{C1121AC5-7E1D-49A5-B143-AF8F459B4F42}" presName="level3hierChild" presStyleCnt="0"/>
      <dgm:spPr/>
    </dgm:pt>
    <dgm:pt modelId="{AF102A56-96CA-411C-A66A-FBEF96488B98}" type="pres">
      <dgm:prSet presAssocID="{C14219D9-96A6-4418-AF2B-16CF0ECF5D8B}" presName="root1" presStyleCnt="0"/>
      <dgm:spPr/>
    </dgm:pt>
    <dgm:pt modelId="{C469200D-B8E6-44C2-8AB6-7A6C0A524560}" type="pres">
      <dgm:prSet presAssocID="{C14219D9-96A6-4418-AF2B-16CF0ECF5D8B}" presName="LevelOneTextNode" presStyleLbl="node0" presStyleIdx="1" presStyleCnt="3">
        <dgm:presLayoutVars>
          <dgm:chPref val="3"/>
        </dgm:presLayoutVars>
      </dgm:prSet>
      <dgm:spPr/>
    </dgm:pt>
    <dgm:pt modelId="{21CEAD52-5363-4A5F-B712-96E99F3855D1}" type="pres">
      <dgm:prSet presAssocID="{C14219D9-96A6-4418-AF2B-16CF0ECF5D8B}" presName="level2hierChild" presStyleCnt="0"/>
      <dgm:spPr/>
    </dgm:pt>
    <dgm:pt modelId="{435B6468-61BE-4923-9549-1D70AFE21BB4}" type="pres">
      <dgm:prSet presAssocID="{2EA764A8-8742-417B-A2FD-64B064E430C6}" presName="root1" presStyleCnt="0"/>
      <dgm:spPr/>
    </dgm:pt>
    <dgm:pt modelId="{3DF46E44-C6D0-4FAB-8779-D087041AC40B}" type="pres">
      <dgm:prSet presAssocID="{2EA764A8-8742-417B-A2FD-64B064E430C6}" presName="LevelOneTextNode" presStyleLbl="node0" presStyleIdx="2" presStyleCnt="3">
        <dgm:presLayoutVars>
          <dgm:chPref val="3"/>
        </dgm:presLayoutVars>
      </dgm:prSet>
      <dgm:spPr/>
    </dgm:pt>
    <dgm:pt modelId="{E46549A2-E069-47DE-8A31-75836674BF70}" type="pres">
      <dgm:prSet presAssocID="{2EA764A8-8742-417B-A2FD-64B064E430C6}" presName="level2hierChild" presStyleCnt="0"/>
      <dgm:spPr/>
    </dgm:pt>
    <dgm:pt modelId="{C4095554-502D-4A9C-9CD9-28B6556D6390}" type="pres">
      <dgm:prSet presAssocID="{353DAF7D-D9F9-469D-9741-1BA2D658D7C0}" presName="conn2-1" presStyleLbl="parChTrans1D2" presStyleIdx="2" presStyleCnt="4"/>
      <dgm:spPr/>
    </dgm:pt>
    <dgm:pt modelId="{D195013A-96C3-4EA4-A3F6-E7F6FD183673}" type="pres">
      <dgm:prSet presAssocID="{353DAF7D-D9F9-469D-9741-1BA2D658D7C0}" presName="connTx" presStyleLbl="parChTrans1D2" presStyleIdx="2" presStyleCnt="4"/>
      <dgm:spPr/>
    </dgm:pt>
    <dgm:pt modelId="{AF6BD261-DAF1-4DCB-BD42-F3866A15EC93}" type="pres">
      <dgm:prSet presAssocID="{326114F9-8216-461B-A751-1AACDEB6650F}" presName="root2" presStyleCnt="0"/>
      <dgm:spPr/>
    </dgm:pt>
    <dgm:pt modelId="{B59EFE83-8D15-4ECB-A7E0-4B7CA626673E}" type="pres">
      <dgm:prSet presAssocID="{326114F9-8216-461B-A751-1AACDEB6650F}" presName="LevelTwoTextNode" presStyleLbl="node2" presStyleIdx="2" presStyleCnt="4">
        <dgm:presLayoutVars>
          <dgm:chPref val="3"/>
        </dgm:presLayoutVars>
      </dgm:prSet>
      <dgm:spPr/>
    </dgm:pt>
    <dgm:pt modelId="{8552B224-F8AC-4F5E-B353-5F530831F427}" type="pres">
      <dgm:prSet presAssocID="{326114F9-8216-461B-A751-1AACDEB6650F}" presName="level3hierChild" presStyleCnt="0"/>
      <dgm:spPr/>
    </dgm:pt>
    <dgm:pt modelId="{2AFCDCF5-7692-45FD-876C-9AAED5FD5B88}" type="pres">
      <dgm:prSet presAssocID="{3C5FDDFD-C44D-464A-AC55-B85F4A2AF5FE}" presName="conn2-1" presStyleLbl="parChTrans1D2" presStyleIdx="3" presStyleCnt="4"/>
      <dgm:spPr/>
    </dgm:pt>
    <dgm:pt modelId="{E63060A1-3CD2-4EC3-BE82-229441C4D164}" type="pres">
      <dgm:prSet presAssocID="{3C5FDDFD-C44D-464A-AC55-B85F4A2AF5FE}" presName="connTx" presStyleLbl="parChTrans1D2" presStyleIdx="3" presStyleCnt="4"/>
      <dgm:spPr/>
    </dgm:pt>
    <dgm:pt modelId="{02941E07-CA63-4352-B4ED-837A24772049}" type="pres">
      <dgm:prSet presAssocID="{521B939A-7CDA-4539-AC52-B6178B3DE69D}" presName="root2" presStyleCnt="0"/>
      <dgm:spPr/>
    </dgm:pt>
    <dgm:pt modelId="{167F449B-0242-42C9-90F3-19E8E1578B66}" type="pres">
      <dgm:prSet presAssocID="{521B939A-7CDA-4539-AC52-B6178B3DE69D}" presName="LevelTwoTextNode" presStyleLbl="node2" presStyleIdx="3" presStyleCnt="4">
        <dgm:presLayoutVars>
          <dgm:chPref val="3"/>
        </dgm:presLayoutVars>
      </dgm:prSet>
      <dgm:spPr/>
    </dgm:pt>
    <dgm:pt modelId="{1CAAC3E5-0FC1-4791-9045-783F785C409F}" type="pres">
      <dgm:prSet presAssocID="{521B939A-7CDA-4539-AC52-B6178B3DE69D}" presName="level3hierChild" presStyleCnt="0"/>
      <dgm:spPr/>
    </dgm:pt>
  </dgm:ptLst>
  <dgm:cxnLst>
    <dgm:cxn modelId="{E8CCAE1C-CEF8-4098-8D8C-E6D58B1E2486}" type="presOf" srcId="{2EA764A8-8742-417B-A2FD-64B064E430C6}" destId="{3DF46E44-C6D0-4FAB-8779-D087041AC40B}" srcOrd="0" destOrd="0" presId="urn:microsoft.com/office/officeart/2005/8/layout/hierarchy2"/>
    <dgm:cxn modelId="{93091633-8E70-414D-94E9-AE5EA0E6F7F2}" type="presOf" srcId="{3C5FDDFD-C44D-464A-AC55-B85F4A2AF5FE}" destId="{2AFCDCF5-7692-45FD-876C-9AAED5FD5B88}" srcOrd="0" destOrd="0" presId="urn:microsoft.com/office/officeart/2005/8/layout/hierarchy2"/>
    <dgm:cxn modelId="{D357BC69-EC66-4227-B27B-C2AD4B985123}" type="presOf" srcId="{C14219D9-96A6-4418-AF2B-16CF0ECF5D8B}" destId="{C469200D-B8E6-44C2-8AB6-7A6C0A524560}" srcOrd="0" destOrd="0" presId="urn:microsoft.com/office/officeart/2005/8/layout/hierarchy2"/>
    <dgm:cxn modelId="{12D7C64A-2D8E-4B3F-9AA9-62214FA30ABC}" srcId="{2F11D55C-31E8-406C-9729-93D51727A341}" destId="{C14219D9-96A6-4418-AF2B-16CF0ECF5D8B}" srcOrd="1" destOrd="0" parTransId="{A2AC1D2F-A46B-4956-A185-D0091CBBD723}" sibTransId="{570A4728-EAB1-4C17-84CD-9C4623C8289F}"/>
    <dgm:cxn modelId="{94DF6B6B-8932-4E22-AAEB-8FF37B4E0B29}" type="presOf" srcId="{E1F9C773-74C7-4C0E-8A83-447572579FB3}" destId="{9D2E0862-3B9F-42BD-9839-CA89519C278B}" srcOrd="0" destOrd="0" presId="urn:microsoft.com/office/officeart/2005/8/layout/hierarchy2"/>
    <dgm:cxn modelId="{81560F50-2128-4356-8FF4-2F38D34B028F}" type="presOf" srcId="{E1F9C773-74C7-4C0E-8A83-447572579FB3}" destId="{52A18C6C-F48F-47B5-B6E9-39C82AA9C8C7}" srcOrd="1" destOrd="0" presId="urn:microsoft.com/office/officeart/2005/8/layout/hierarchy2"/>
    <dgm:cxn modelId="{D2CE4F87-1AF8-43A6-993C-41DCC89410CB}" type="presOf" srcId="{326114F9-8216-461B-A751-1AACDEB6650F}" destId="{B59EFE83-8D15-4ECB-A7E0-4B7CA626673E}" srcOrd="0" destOrd="0" presId="urn:microsoft.com/office/officeart/2005/8/layout/hierarchy2"/>
    <dgm:cxn modelId="{3ABB2E90-3F26-454E-844D-73ECB3635CC5}" srcId="{2F11D55C-31E8-406C-9729-93D51727A341}" destId="{333B139C-A718-4B7C-93C0-4B35C7D5177E}" srcOrd="0" destOrd="0" parTransId="{A1526569-FC4D-47AC-8933-508F7DCD668E}" sibTransId="{AF14335F-ABA5-4EBD-BFAC-456D74E8D677}"/>
    <dgm:cxn modelId="{63618695-2358-49C4-B21A-185C0947EB77}" type="presOf" srcId="{353DAF7D-D9F9-469D-9741-1BA2D658D7C0}" destId="{D195013A-96C3-4EA4-A3F6-E7F6FD183673}" srcOrd="1" destOrd="0" presId="urn:microsoft.com/office/officeart/2005/8/layout/hierarchy2"/>
    <dgm:cxn modelId="{61EFAA9C-9DE9-4764-9BCA-E753E0751603}" srcId="{333B139C-A718-4B7C-93C0-4B35C7D5177E}" destId="{2694F36C-7BB9-4238-9F2C-47144E4AA394}" srcOrd="0" destOrd="0" parTransId="{027867DF-E0E7-404C-992F-F866C56614D9}" sibTransId="{C21B2555-FDEA-4204-ABA2-65FBC0183D27}"/>
    <dgm:cxn modelId="{D760DEA1-F260-462F-A697-49101F58A0FD}" srcId="{2EA764A8-8742-417B-A2FD-64B064E430C6}" destId="{326114F9-8216-461B-A751-1AACDEB6650F}" srcOrd="0" destOrd="0" parTransId="{353DAF7D-D9F9-469D-9741-1BA2D658D7C0}" sibTransId="{276D04C7-C99D-47A7-90C9-835B21C1A2F2}"/>
    <dgm:cxn modelId="{2B9B2AA3-ABF2-4477-8E92-3494B5D15609}" type="presOf" srcId="{353DAF7D-D9F9-469D-9741-1BA2D658D7C0}" destId="{C4095554-502D-4A9C-9CD9-28B6556D6390}" srcOrd="0" destOrd="0" presId="urn:microsoft.com/office/officeart/2005/8/layout/hierarchy2"/>
    <dgm:cxn modelId="{7B2EB2A4-0607-448E-BB98-AF957F7E1249}" type="presOf" srcId="{333B139C-A718-4B7C-93C0-4B35C7D5177E}" destId="{708DD75F-466B-4D3A-8CA6-C3B0D3C023B5}" srcOrd="0" destOrd="0" presId="urn:microsoft.com/office/officeart/2005/8/layout/hierarchy2"/>
    <dgm:cxn modelId="{4926FDA5-D869-4A29-9BE0-08034C574F70}" type="presOf" srcId="{521B939A-7CDA-4539-AC52-B6178B3DE69D}" destId="{167F449B-0242-42C9-90F3-19E8E1578B66}" srcOrd="0" destOrd="0" presId="urn:microsoft.com/office/officeart/2005/8/layout/hierarchy2"/>
    <dgm:cxn modelId="{A6748AB3-8342-4065-8C3A-017B85EF8A4A}" type="presOf" srcId="{027867DF-E0E7-404C-992F-F866C56614D9}" destId="{BD882697-7931-431A-86E3-ABE647870D62}" srcOrd="1" destOrd="0" presId="urn:microsoft.com/office/officeart/2005/8/layout/hierarchy2"/>
    <dgm:cxn modelId="{582B97B9-CDD9-4A28-9A73-871048F6D95C}" type="presOf" srcId="{2F11D55C-31E8-406C-9729-93D51727A341}" destId="{8182F32E-DA35-4B76-93A3-803B80EC3305}" srcOrd="0" destOrd="0" presId="urn:microsoft.com/office/officeart/2005/8/layout/hierarchy2"/>
    <dgm:cxn modelId="{79E13AD6-89C9-45FC-9004-C92A076CC481}" srcId="{333B139C-A718-4B7C-93C0-4B35C7D5177E}" destId="{C1121AC5-7E1D-49A5-B143-AF8F459B4F42}" srcOrd="1" destOrd="0" parTransId="{E1F9C773-74C7-4C0E-8A83-447572579FB3}" sibTransId="{26084810-231A-472D-A40A-8A39B4B63DC9}"/>
    <dgm:cxn modelId="{C5E3CADA-C091-48ED-96B6-2529949F74B0}" type="presOf" srcId="{3C5FDDFD-C44D-464A-AC55-B85F4A2AF5FE}" destId="{E63060A1-3CD2-4EC3-BE82-229441C4D164}" srcOrd="1" destOrd="0" presId="urn:microsoft.com/office/officeart/2005/8/layout/hierarchy2"/>
    <dgm:cxn modelId="{17B336DE-8CEA-4C98-887A-4E88698E4909}" type="presOf" srcId="{C1121AC5-7E1D-49A5-B143-AF8F459B4F42}" destId="{A89A6AC0-4EF0-479F-B4D6-C3130AA8EEE1}" srcOrd="0" destOrd="0" presId="urn:microsoft.com/office/officeart/2005/8/layout/hierarchy2"/>
    <dgm:cxn modelId="{1AE0ABE2-BB73-4117-8005-FB1AB8EDD302}" type="presOf" srcId="{027867DF-E0E7-404C-992F-F866C56614D9}" destId="{395AB2F5-3FF2-408E-9E95-7DC5245CDB23}" srcOrd="0" destOrd="0" presId="urn:microsoft.com/office/officeart/2005/8/layout/hierarchy2"/>
    <dgm:cxn modelId="{AFF413E3-9D9D-4012-9F5B-0CA4B5C7C1C7}" srcId="{2EA764A8-8742-417B-A2FD-64B064E430C6}" destId="{521B939A-7CDA-4539-AC52-B6178B3DE69D}" srcOrd="1" destOrd="0" parTransId="{3C5FDDFD-C44D-464A-AC55-B85F4A2AF5FE}" sibTransId="{E9E49306-11AA-429B-AC6A-FABBD85585BA}"/>
    <dgm:cxn modelId="{89C282ED-9934-4945-ABF8-4FD3736F632A}" type="presOf" srcId="{2694F36C-7BB9-4238-9F2C-47144E4AA394}" destId="{AABF2BFC-5C7B-41B3-9A03-A6850AF4313C}" srcOrd="0" destOrd="0" presId="urn:microsoft.com/office/officeart/2005/8/layout/hierarchy2"/>
    <dgm:cxn modelId="{200AABFF-B0C9-404F-A03A-5CC0707F83E0}" srcId="{2F11D55C-31E8-406C-9729-93D51727A341}" destId="{2EA764A8-8742-417B-A2FD-64B064E430C6}" srcOrd="2" destOrd="0" parTransId="{C951FB82-E050-4867-9564-054E616E4742}" sibTransId="{8A27B68E-8C53-4592-AA37-970ECFE7064F}"/>
    <dgm:cxn modelId="{22793225-D15C-4194-9B5C-F44AC2588F02}" type="presParOf" srcId="{8182F32E-DA35-4B76-93A3-803B80EC3305}" destId="{F30D6E22-EECA-4B89-93BD-F1168B086FCB}" srcOrd="0" destOrd="0" presId="urn:microsoft.com/office/officeart/2005/8/layout/hierarchy2"/>
    <dgm:cxn modelId="{02EEE3BD-E888-4DC9-8713-854F5CA01682}" type="presParOf" srcId="{F30D6E22-EECA-4B89-93BD-F1168B086FCB}" destId="{708DD75F-466B-4D3A-8CA6-C3B0D3C023B5}" srcOrd="0" destOrd="0" presId="urn:microsoft.com/office/officeart/2005/8/layout/hierarchy2"/>
    <dgm:cxn modelId="{4CB83CF7-0506-43D9-AAF4-DCD1C407C651}" type="presParOf" srcId="{F30D6E22-EECA-4B89-93BD-F1168B086FCB}" destId="{04DB4394-1561-4568-99D1-DB558509B6BF}" srcOrd="1" destOrd="0" presId="urn:microsoft.com/office/officeart/2005/8/layout/hierarchy2"/>
    <dgm:cxn modelId="{A8E1FD5A-4B37-4788-8355-5A3EB7D55FEF}" type="presParOf" srcId="{04DB4394-1561-4568-99D1-DB558509B6BF}" destId="{395AB2F5-3FF2-408E-9E95-7DC5245CDB23}" srcOrd="0" destOrd="0" presId="urn:microsoft.com/office/officeart/2005/8/layout/hierarchy2"/>
    <dgm:cxn modelId="{6E8E2F41-8827-4EA3-9D7E-3A7723267237}" type="presParOf" srcId="{395AB2F5-3FF2-408E-9E95-7DC5245CDB23}" destId="{BD882697-7931-431A-86E3-ABE647870D62}" srcOrd="0" destOrd="0" presId="urn:microsoft.com/office/officeart/2005/8/layout/hierarchy2"/>
    <dgm:cxn modelId="{6CA542A8-60D1-4E57-9B5A-E3F34218C4F9}" type="presParOf" srcId="{04DB4394-1561-4568-99D1-DB558509B6BF}" destId="{0E68B53A-E0F2-4847-A92D-988765D44DA3}" srcOrd="1" destOrd="0" presId="urn:microsoft.com/office/officeart/2005/8/layout/hierarchy2"/>
    <dgm:cxn modelId="{9131E76F-BDDB-44D6-8012-414A8DD6C712}" type="presParOf" srcId="{0E68B53A-E0F2-4847-A92D-988765D44DA3}" destId="{AABF2BFC-5C7B-41B3-9A03-A6850AF4313C}" srcOrd="0" destOrd="0" presId="urn:microsoft.com/office/officeart/2005/8/layout/hierarchy2"/>
    <dgm:cxn modelId="{8C0E33EC-2710-4826-9975-34AE413F5F6B}" type="presParOf" srcId="{0E68B53A-E0F2-4847-A92D-988765D44DA3}" destId="{59E217D3-04FB-4994-8111-7B14B80950BD}" srcOrd="1" destOrd="0" presId="urn:microsoft.com/office/officeart/2005/8/layout/hierarchy2"/>
    <dgm:cxn modelId="{7B87B0D1-F909-4E0F-B59A-0A8DC69FF11E}" type="presParOf" srcId="{04DB4394-1561-4568-99D1-DB558509B6BF}" destId="{9D2E0862-3B9F-42BD-9839-CA89519C278B}" srcOrd="2" destOrd="0" presId="urn:microsoft.com/office/officeart/2005/8/layout/hierarchy2"/>
    <dgm:cxn modelId="{EAF41A06-C31E-42ED-8CD7-D57F08A6A1A7}" type="presParOf" srcId="{9D2E0862-3B9F-42BD-9839-CA89519C278B}" destId="{52A18C6C-F48F-47B5-B6E9-39C82AA9C8C7}" srcOrd="0" destOrd="0" presId="urn:microsoft.com/office/officeart/2005/8/layout/hierarchy2"/>
    <dgm:cxn modelId="{12F1FFE3-CEBC-414C-8637-22DBE79FC4B1}" type="presParOf" srcId="{04DB4394-1561-4568-99D1-DB558509B6BF}" destId="{0F78D1D9-1BF5-4DD0-9988-4751D50AB470}" srcOrd="3" destOrd="0" presId="urn:microsoft.com/office/officeart/2005/8/layout/hierarchy2"/>
    <dgm:cxn modelId="{56BA6F8B-DFAD-49E2-9FD6-3E57FAA060F1}" type="presParOf" srcId="{0F78D1D9-1BF5-4DD0-9988-4751D50AB470}" destId="{A89A6AC0-4EF0-479F-B4D6-C3130AA8EEE1}" srcOrd="0" destOrd="0" presId="urn:microsoft.com/office/officeart/2005/8/layout/hierarchy2"/>
    <dgm:cxn modelId="{D23A1B8E-A0C5-4F14-BE5C-B6C989DFC2E0}" type="presParOf" srcId="{0F78D1D9-1BF5-4DD0-9988-4751D50AB470}" destId="{59BC5901-E12E-4DFF-8D44-5BC80903537D}" srcOrd="1" destOrd="0" presId="urn:microsoft.com/office/officeart/2005/8/layout/hierarchy2"/>
    <dgm:cxn modelId="{35169A11-52EC-4017-A8A6-6B8EFE7C3064}" type="presParOf" srcId="{8182F32E-DA35-4B76-93A3-803B80EC3305}" destId="{AF102A56-96CA-411C-A66A-FBEF96488B98}" srcOrd="1" destOrd="0" presId="urn:microsoft.com/office/officeart/2005/8/layout/hierarchy2"/>
    <dgm:cxn modelId="{B847E764-5D8F-464A-844C-E990D4D3C4CA}" type="presParOf" srcId="{AF102A56-96CA-411C-A66A-FBEF96488B98}" destId="{C469200D-B8E6-44C2-8AB6-7A6C0A524560}" srcOrd="0" destOrd="0" presId="urn:microsoft.com/office/officeart/2005/8/layout/hierarchy2"/>
    <dgm:cxn modelId="{3196815D-3460-4669-A6B4-B7025BBF6EB3}" type="presParOf" srcId="{AF102A56-96CA-411C-A66A-FBEF96488B98}" destId="{21CEAD52-5363-4A5F-B712-96E99F3855D1}" srcOrd="1" destOrd="0" presId="urn:microsoft.com/office/officeart/2005/8/layout/hierarchy2"/>
    <dgm:cxn modelId="{E944FF7D-E6B4-43DE-A6FE-7CC81DE1D1FD}" type="presParOf" srcId="{8182F32E-DA35-4B76-93A3-803B80EC3305}" destId="{435B6468-61BE-4923-9549-1D70AFE21BB4}" srcOrd="2" destOrd="0" presId="urn:microsoft.com/office/officeart/2005/8/layout/hierarchy2"/>
    <dgm:cxn modelId="{B3BBDBDD-8665-4248-BD89-378AEAAD773B}" type="presParOf" srcId="{435B6468-61BE-4923-9549-1D70AFE21BB4}" destId="{3DF46E44-C6D0-4FAB-8779-D087041AC40B}" srcOrd="0" destOrd="0" presId="urn:microsoft.com/office/officeart/2005/8/layout/hierarchy2"/>
    <dgm:cxn modelId="{05E72912-E87E-4350-9C8B-36AE694F94C8}" type="presParOf" srcId="{435B6468-61BE-4923-9549-1D70AFE21BB4}" destId="{E46549A2-E069-47DE-8A31-75836674BF70}" srcOrd="1" destOrd="0" presId="urn:microsoft.com/office/officeart/2005/8/layout/hierarchy2"/>
    <dgm:cxn modelId="{3935C5E8-C296-4AE6-9C26-79D9141354DF}" type="presParOf" srcId="{E46549A2-E069-47DE-8A31-75836674BF70}" destId="{C4095554-502D-4A9C-9CD9-28B6556D6390}" srcOrd="0" destOrd="0" presId="urn:microsoft.com/office/officeart/2005/8/layout/hierarchy2"/>
    <dgm:cxn modelId="{B2E96123-0C77-4AAE-98EE-A10B07582898}" type="presParOf" srcId="{C4095554-502D-4A9C-9CD9-28B6556D6390}" destId="{D195013A-96C3-4EA4-A3F6-E7F6FD183673}" srcOrd="0" destOrd="0" presId="urn:microsoft.com/office/officeart/2005/8/layout/hierarchy2"/>
    <dgm:cxn modelId="{1275483E-9F7D-4C64-9BCA-2B5B6A7BDAD1}" type="presParOf" srcId="{E46549A2-E069-47DE-8A31-75836674BF70}" destId="{AF6BD261-DAF1-4DCB-BD42-F3866A15EC93}" srcOrd="1" destOrd="0" presId="urn:microsoft.com/office/officeart/2005/8/layout/hierarchy2"/>
    <dgm:cxn modelId="{454B1506-244B-43B6-A896-875A08A87E61}" type="presParOf" srcId="{AF6BD261-DAF1-4DCB-BD42-F3866A15EC93}" destId="{B59EFE83-8D15-4ECB-A7E0-4B7CA626673E}" srcOrd="0" destOrd="0" presId="urn:microsoft.com/office/officeart/2005/8/layout/hierarchy2"/>
    <dgm:cxn modelId="{85809EB6-1756-4296-8D3B-5FE05FD6CEC1}" type="presParOf" srcId="{AF6BD261-DAF1-4DCB-BD42-F3866A15EC93}" destId="{8552B224-F8AC-4F5E-B353-5F530831F427}" srcOrd="1" destOrd="0" presId="urn:microsoft.com/office/officeart/2005/8/layout/hierarchy2"/>
    <dgm:cxn modelId="{89784929-3ECB-410B-9E4D-671FCF419C74}" type="presParOf" srcId="{E46549A2-E069-47DE-8A31-75836674BF70}" destId="{2AFCDCF5-7692-45FD-876C-9AAED5FD5B88}" srcOrd="2" destOrd="0" presId="urn:microsoft.com/office/officeart/2005/8/layout/hierarchy2"/>
    <dgm:cxn modelId="{019F47FA-0510-4FA6-BE55-0D1255C13E4E}" type="presParOf" srcId="{2AFCDCF5-7692-45FD-876C-9AAED5FD5B88}" destId="{E63060A1-3CD2-4EC3-BE82-229441C4D164}" srcOrd="0" destOrd="0" presId="urn:microsoft.com/office/officeart/2005/8/layout/hierarchy2"/>
    <dgm:cxn modelId="{BB3AA92D-FA36-427A-BCB7-B82D489220EB}" type="presParOf" srcId="{E46549A2-E069-47DE-8A31-75836674BF70}" destId="{02941E07-CA63-4352-B4ED-837A24772049}" srcOrd="3" destOrd="0" presId="urn:microsoft.com/office/officeart/2005/8/layout/hierarchy2"/>
    <dgm:cxn modelId="{967ECCC0-FEE2-4548-B52A-043BF40FE5D6}" type="presParOf" srcId="{02941E07-CA63-4352-B4ED-837A24772049}" destId="{167F449B-0242-42C9-90F3-19E8E1578B66}" srcOrd="0" destOrd="0" presId="urn:microsoft.com/office/officeart/2005/8/layout/hierarchy2"/>
    <dgm:cxn modelId="{C127779A-5C12-4A98-B47C-02F3626158C5}" type="presParOf" srcId="{02941E07-CA63-4352-B4ED-837A24772049}" destId="{1CAAC3E5-0FC1-4791-9045-783F785C409F}"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E2D6DBD-9B51-47E2-AF67-BCA2288F0546}"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48189069-122F-4F5F-8FD7-419B94A0C73D}">
      <dgm:prSet/>
      <dgm:spPr/>
      <dgm:t>
        <a:bodyPr/>
        <a:lstStyle/>
        <a:p>
          <a:pPr>
            <a:defRPr cap="all"/>
          </a:pPr>
          <a:r>
            <a:rPr lang="en-US" dirty="0">
              <a:solidFill>
                <a:srgbClr val="FFFF00"/>
              </a:solidFill>
            </a:rPr>
            <a:t>Passive: sunlight, thermal → cloud-sensitive</a:t>
          </a:r>
        </a:p>
      </dgm:t>
    </dgm:pt>
    <dgm:pt modelId="{921289E8-E96C-4AE8-9CF0-5889317B177C}" type="parTrans" cxnId="{72AC7A20-C8C5-41A1-BD86-DF959A432525}">
      <dgm:prSet/>
      <dgm:spPr/>
      <dgm:t>
        <a:bodyPr/>
        <a:lstStyle/>
        <a:p>
          <a:endParaRPr lang="en-US"/>
        </a:p>
      </dgm:t>
    </dgm:pt>
    <dgm:pt modelId="{CC036D26-851E-41E4-84C8-4ECA8974BDD5}" type="sibTrans" cxnId="{72AC7A20-C8C5-41A1-BD86-DF959A432525}">
      <dgm:prSet/>
      <dgm:spPr/>
      <dgm:t>
        <a:bodyPr/>
        <a:lstStyle/>
        <a:p>
          <a:endParaRPr lang="en-US"/>
        </a:p>
      </dgm:t>
    </dgm:pt>
    <dgm:pt modelId="{57F9F326-C8C8-472C-A8E3-117D8FBBA404}">
      <dgm:prSet/>
      <dgm:spPr/>
      <dgm:t>
        <a:bodyPr/>
        <a:lstStyle/>
        <a:p>
          <a:pPr>
            <a:defRPr cap="all"/>
          </a:pPr>
          <a:r>
            <a:rPr lang="en-US" dirty="0">
              <a:solidFill>
                <a:schemeClr val="accent4">
                  <a:lumMod val="40000"/>
                  <a:lumOff val="60000"/>
                </a:schemeClr>
              </a:solidFill>
            </a:rPr>
            <a:t>Active: radar, LiDAR → day/night, all-weather</a:t>
          </a:r>
        </a:p>
      </dgm:t>
    </dgm:pt>
    <dgm:pt modelId="{1DFCACBB-A844-40DE-9626-F75229CB1C85}" type="parTrans" cxnId="{C05610C9-4968-4760-B0ED-B0E5F4304114}">
      <dgm:prSet/>
      <dgm:spPr/>
      <dgm:t>
        <a:bodyPr/>
        <a:lstStyle/>
        <a:p>
          <a:endParaRPr lang="en-US"/>
        </a:p>
      </dgm:t>
    </dgm:pt>
    <dgm:pt modelId="{F6792741-C3A9-4222-A957-7BEE7B0550B2}" type="sibTrans" cxnId="{C05610C9-4968-4760-B0ED-B0E5F4304114}">
      <dgm:prSet/>
      <dgm:spPr/>
      <dgm:t>
        <a:bodyPr/>
        <a:lstStyle/>
        <a:p>
          <a:endParaRPr lang="en-US"/>
        </a:p>
      </dgm:t>
    </dgm:pt>
    <dgm:pt modelId="{FD570F03-4BCD-4B02-95CF-13C8A38C39C2}" type="pres">
      <dgm:prSet presAssocID="{3E2D6DBD-9B51-47E2-AF67-BCA2288F0546}" presName="root" presStyleCnt="0">
        <dgm:presLayoutVars>
          <dgm:dir/>
          <dgm:resizeHandles val="exact"/>
        </dgm:presLayoutVars>
      </dgm:prSet>
      <dgm:spPr/>
    </dgm:pt>
    <dgm:pt modelId="{979D0FAF-96E1-4D10-A7D9-3C49530B9D9D}" type="pres">
      <dgm:prSet presAssocID="{48189069-122F-4F5F-8FD7-419B94A0C73D}" presName="compNode" presStyleCnt="0"/>
      <dgm:spPr/>
    </dgm:pt>
    <dgm:pt modelId="{21B53857-5020-4495-9451-91D7C1D58E29}" type="pres">
      <dgm:prSet presAssocID="{48189069-122F-4F5F-8FD7-419B94A0C73D}" presName="iconBgRect" presStyleLbl="bgShp" presStyleIdx="0" presStyleCnt="2"/>
      <dgm:spPr>
        <a:solidFill>
          <a:srgbClr val="FFFF00"/>
        </a:solidFill>
      </dgm:spPr>
    </dgm:pt>
    <dgm:pt modelId="{5DB1D162-E030-4F7A-AA66-4BD6692E09B6}" type="pres">
      <dgm:prSet presAssocID="{48189069-122F-4F5F-8FD7-419B94A0C73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un"/>
        </a:ext>
      </dgm:extLst>
    </dgm:pt>
    <dgm:pt modelId="{26DB6F4F-150C-406F-9C11-1D70247EEF29}" type="pres">
      <dgm:prSet presAssocID="{48189069-122F-4F5F-8FD7-419B94A0C73D}" presName="spaceRect" presStyleCnt="0"/>
      <dgm:spPr/>
    </dgm:pt>
    <dgm:pt modelId="{A8080FC0-7101-4BF1-8F24-48CC0AFF3101}" type="pres">
      <dgm:prSet presAssocID="{48189069-122F-4F5F-8FD7-419B94A0C73D}" presName="textRect" presStyleLbl="revTx" presStyleIdx="0" presStyleCnt="2">
        <dgm:presLayoutVars>
          <dgm:chMax val="1"/>
          <dgm:chPref val="1"/>
        </dgm:presLayoutVars>
      </dgm:prSet>
      <dgm:spPr/>
    </dgm:pt>
    <dgm:pt modelId="{8DBDFF52-1E50-4E0C-9609-213C008197C8}" type="pres">
      <dgm:prSet presAssocID="{CC036D26-851E-41E4-84C8-4ECA8974BDD5}" presName="sibTrans" presStyleCnt="0"/>
      <dgm:spPr/>
    </dgm:pt>
    <dgm:pt modelId="{86CCCB9E-950B-45F5-B11A-0465CD5ED4E9}" type="pres">
      <dgm:prSet presAssocID="{57F9F326-C8C8-472C-A8E3-117D8FBBA404}" presName="compNode" presStyleCnt="0"/>
      <dgm:spPr/>
    </dgm:pt>
    <dgm:pt modelId="{8B7AC1D9-7D3B-4D9A-8D67-7A1591375B8D}" type="pres">
      <dgm:prSet presAssocID="{57F9F326-C8C8-472C-A8E3-117D8FBBA404}" presName="iconBgRect" presStyleLbl="bgShp" presStyleIdx="1" presStyleCnt="2"/>
      <dgm:spPr>
        <a:solidFill>
          <a:schemeClr val="accent1"/>
        </a:solidFill>
      </dgm:spPr>
    </dgm:pt>
    <dgm:pt modelId="{EFE0A1D8-DA19-42B5-8722-6EAE00100DDC}" type="pres">
      <dgm:prSet presAssocID="{57F9F326-C8C8-472C-A8E3-117D8FBBA40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atellite"/>
        </a:ext>
      </dgm:extLst>
    </dgm:pt>
    <dgm:pt modelId="{DC682D79-66F1-4F62-855D-D4E2A86E5B9C}" type="pres">
      <dgm:prSet presAssocID="{57F9F326-C8C8-472C-A8E3-117D8FBBA404}" presName="spaceRect" presStyleCnt="0"/>
      <dgm:spPr/>
    </dgm:pt>
    <dgm:pt modelId="{81A15704-C6B6-4165-9A04-F1EDE9D83D58}" type="pres">
      <dgm:prSet presAssocID="{57F9F326-C8C8-472C-A8E3-117D8FBBA404}" presName="textRect" presStyleLbl="revTx" presStyleIdx="1" presStyleCnt="2">
        <dgm:presLayoutVars>
          <dgm:chMax val="1"/>
          <dgm:chPref val="1"/>
        </dgm:presLayoutVars>
      </dgm:prSet>
      <dgm:spPr/>
    </dgm:pt>
  </dgm:ptLst>
  <dgm:cxnLst>
    <dgm:cxn modelId="{72AC7A20-C8C5-41A1-BD86-DF959A432525}" srcId="{3E2D6DBD-9B51-47E2-AF67-BCA2288F0546}" destId="{48189069-122F-4F5F-8FD7-419B94A0C73D}" srcOrd="0" destOrd="0" parTransId="{921289E8-E96C-4AE8-9CF0-5889317B177C}" sibTransId="{CC036D26-851E-41E4-84C8-4ECA8974BDD5}"/>
    <dgm:cxn modelId="{96047C7F-C3BB-483D-B655-2A0D02D44C2D}" type="presOf" srcId="{48189069-122F-4F5F-8FD7-419B94A0C73D}" destId="{A8080FC0-7101-4BF1-8F24-48CC0AFF3101}" srcOrd="0" destOrd="0" presId="urn:microsoft.com/office/officeart/2018/5/layout/IconCircleLabelList"/>
    <dgm:cxn modelId="{3F5930A8-588D-45CE-B6CB-2B80EF0E82AF}" type="presOf" srcId="{3E2D6DBD-9B51-47E2-AF67-BCA2288F0546}" destId="{FD570F03-4BCD-4B02-95CF-13C8A38C39C2}" srcOrd="0" destOrd="0" presId="urn:microsoft.com/office/officeart/2018/5/layout/IconCircleLabelList"/>
    <dgm:cxn modelId="{C05610C9-4968-4760-B0ED-B0E5F4304114}" srcId="{3E2D6DBD-9B51-47E2-AF67-BCA2288F0546}" destId="{57F9F326-C8C8-472C-A8E3-117D8FBBA404}" srcOrd="1" destOrd="0" parTransId="{1DFCACBB-A844-40DE-9626-F75229CB1C85}" sibTransId="{F6792741-C3A9-4222-A957-7BEE7B0550B2}"/>
    <dgm:cxn modelId="{C1A90FF5-1D19-4BCC-A356-20C8FA94C4DD}" type="presOf" srcId="{57F9F326-C8C8-472C-A8E3-117D8FBBA404}" destId="{81A15704-C6B6-4165-9A04-F1EDE9D83D58}" srcOrd="0" destOrd="0" presId="urn:microsoft.com/office/officeart/2018/5/layout/IconCircleLabelList"/>
    <dgm:cxn modelId="{E39E0902-7EA8-4E6F-B9A7-8E7F499D0BCC}" type="presParOf" srcId="{FD570F03-4BCD-4B02-95CF-13C8A38C39C2}" destId="{979D0FAF-96E1-4D10-A7D9-3C49530B9D9D}" srcOrd="0" destOrd="0" presId="urn:microsoft.com/office/officeart/2018/5/layout/IconCircleLabelList"/>
    <dgm:cxn modelId="{45E762C2-F7F0-4B70-BCFD-05657EFBD1C1}" type="presParOf" srcId="{979D0FAF-96E1-4D10-A7D9-3C49530B9D9D}" destId="{21B53857-5020-4495-9451-91D7C1D58E29}" srcOrd="0" destOrd="0" presId="urn:microsoft.com/office/officeart/2018/5/layout/IconCircleLabelList"/>
    <dgm:cxn modelId="{B9CBB455-58F6-4875-807D-02C2CDAEBB96}" type="presParOf" srcId="{979D0FAF-96E1-4D10-A7D9-3C49530B9D9D}" destId="{5DB1D162-E030-4F7A-AA66-4BD6692E09B6}" srcOrd="1" destOrd="0" presId="urn:microsoft.com/office/officeart/2018/5/layout/IconCircleLabelList"/>
    <dgm:cxn modelId="{7850E106-BA3D-4A30-8DA5-17E929350F08}" type="presParOf" srcId="{979D0FAF-96E1-4D10-A7D9-3C49530B9D9D}" destId="{26DB6F4F-150C-406F-9C11-1D70247EEF29}" srcOrd="2" destOrd="0" presId="urn:microsoft.com/office/officeart/2018/5/layout/IconCircleLabelList"/>
    <dgm:cxn modelId="{74DB5562-D881-4E14-A051-66BC92B8A7D0}" type="presParOf" srcId="{979D0FAF-96E1-4D10-A7D9-3C49530B9D9D}" destId="{A8080FC0-7101-4BF1-8F24-48CC0AFF3101}" srcOrd="3" destOrd="0" presId="urn:microsoft.com/office/officeart/2018/5/layout/IconCircleLabelList"/>
    <dgm:cxn modelId="{476789F2-AF12-4B5F-A87F-1E4234ECA27A}" type="presParOf" srcId="{FD570F03-4BCD-4B02-95CF-13C8A38C39C2}" destId="{8DBDFF52-1E50-4E0C-9609-213C008197C8}" srcOrd="1" destOrd="0" presId="urn:microsoft.com/office/officeart/2018/5/layout/IconCircleLabelList"/>
    <dgm:cxn modelId="{4A2FDE36-BFB7-4DC0-AAC5-4EDE55214A33}" type="presParOf" srcId="{FD570F03-4BCD-4B02-95CF-13C8A38C39C2}" destId="{86CCCB9E-950B-45F5-B11A-0465CD5ED4E9}" srcOrd="2" destOrd="0" presId="urn:microsoft.com/office/officeart/2018/5/layout/IconCircleLabelList"/>
    <dgm:cxn modelId="{7C122309-B651-48CD-9CD4-68F6FFAD74BE}" type="presParOf" srcId="{86CCCB9E-950B-45F5-B11A-0465CD5ED4E9}" destId="{8B7AC1D9-7D3B-4D9A-8D67-7A1591375B8D}" srcOrd="0" destOrd="0" presId="urn:microsoft.com/office/officeart/2018/5/layout/IconCircleLabelList"/>
    <dgm:cxn modelId="{75EDC798-1A16-4603-8F2E-88597910E94B}" type="presParOf" srcId="{86CCCB9E-950B-45F5-B11A-0465CD5ED4E9}" destId="{EFE0A1D8-DA19-42B5-8722-6EAE00100DDC}" srcOrd="1" destOrd="0" presId="urn:microsoft.com/office/officeart/2018/5/layout/IconCircleLabelList"/>
    <dgm:cxn modelId="{F3BD410F-E071-4E60-A743-8C620D242A46}" type="presParOf" srcId="{86CCCB9E-950B-45F5-B11A-0465CD5ED4E9}" destId="{DC682D79-66F1-4F62-855D-D4E2A86E5B9C}" srcOrd="2" destOrd="0" presId="urn:microsoft.com/office/officeart/2018/5/layout/IconCircleLabelList"/>
    <dgm:cxn modelId="{EDD60CA8-812F-43F8-A2D8-3F19C79A6FA5}" type="presParOf" srcId="{86CCCB9E-950B-45F5-B11A-0465CD5ED4E9}" destId="{81A15704-C6B6-4165-9A04-F1EDE9D83D58}"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8DD75F-466B-4D3A-8CA6-C3B0D3C023B5}">
      <dsp:nvSpPr>
        <dsp:cNvPr id="0" name=""/>
        <dsp:cNvSpPr/>
      </dsp:nvSpPr>
      <dsp:spPr>
        <a:xfrm>
          <a:off x="393412" y="705707"/>
          <a:ext cx="2450003" cy="122500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b="1" kern="1200" baseline="0"/>
            <a:t>Sensor transfer function: conceptual model linking real world → image</a:t>
          </a:r>
          <a:endParaRPr lang="en-US" sz="1600" kern="1200"/>
        </a:p>
      </dsp:txBody>
      <dsp:txXfrm>
        <a:off x="429291" y="741586"/>
        <a:ext cx="2378245" cy="1153243"/>
      </dsp:txXfrm>
    </dsp:sp>
    <dsp:sp modelId="{395AB2F5-3FF2-408E-9E95-7DC5245CDB23}">
      <dsp:nvSpPr>
        <dsp:cNvPr id="0" name=""/>
        <dsp:cNvSpPr/>
      </dsp:nvSpPr>
      <dsp:spPr>
        <a:xfrm rot="19457599">
          <a:off x="2729978" y="945805"/>
          <a:ext cx="1206875" cy="40429"/>
        </a:xfrm>
        <a:custGeom>
          <a:avLst/>
          <a:gdLst/>
          <a:ahLst/>
          <a:cxnLst/>
          <a:rect l="0" t="0" r="0" b="0"/>
          <a:pathLst>
            <a:path>
              <a:moveTo>
                <a:pt x="0" y="20214"/>
              </a:moveTo>
              <a:lnTo>
                <a:pt x="1206875" y="20214"/>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3244" y="935848"/>
        <a:ext cx="60343" cy="60343"/>
      </dsp:txXfrm>
    </dsp:sp>
    <dsp:sp modelId="{AABF2BFC-5C7B-41B3-9A03-A6850AF4313C}">
      <dsp:nvSpPr>
        <dsp:cNvPr id="0" name=""/>
        <dsp:cNvSpPr/>
      </dsp:nvSpPr>
      <dsp:spPr>
        <a:xfrm>
          <a:off x="3823417" y="1331"/>
          <a:ext cx="2450003" cy="1225001"/>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baseline="0" dirty="0"/>
            <a:t>Attributes: </a:t>
          </a:r>
          <a:r>
            <a:rPr lang="de-DE" sz="1600" kern="1200" baseline="0" dirty="0" err="1"/>
            <a:t>spectral</a:t>
          </a:r>
          <a:r>
            <a:rPr lang="de-DE" sz="1600" kern="1200" baseline="0" dirty="0"/>
            <a:t> </a:t>
          </a:r>
          <a:r>
            <a:rPr lang="de-DE" sz="1600" kern="1200" baseline="0" dirty="0" err="1"/>
            <a:t>range</a:t>
          </a:r>
          <a:r>
            <a:rPr lang="de-DE" sz="1600" kern="1200" baseline="0" dirty="0"/>
            <a:t>, </a:t>
          </a:r>
          <a:r>
            <a:rPr lang="de-DE" sz="1600" kern="1200" baseline="0" dirty="0" err="1"/>
            <a:t>spatial</a:t>
          </a:r>
          <a:r>
            <a:rPr lang="de-DE" sz="1600" kern="1200" baseline="0" dirty="0"/>
            <a:t> </a:t>
          </a:r>
          <a:r>
            <a:rPr lang="de-DE" sz="1600" kern="1200" baseline="0" dirty="0" err="1"/>
            <a:t>resolution</a:t>
          </a:r>
          <a:r>
            <a:rPr lang="de-DE" sz="1600" kern="1200" baseline="0" dirty="0"/>
            <a:t>, temporal </a:t>
          </a:r>
          <a:r>
            <a:rPr lang="de-DE" sz="1600" kern="1200" baseline="0" dirty="0" err="1"/>
            <a:t>repeat</a:t>
          </a:r>
          <a:r>
            <a:rPr lang="de-DE" sz="1600" kern="1200" baseline="0" dirty="0"/>
            <a:t>, </a:t>
          </a:r>
          <a:r>
            <a:rPr lang="de-DE" sz="1600" kern="1200" baseline="0" dirty="0" err="1"/>
            <a:t>atmospheric</a:t>
          </a:r>
          <a:r>
            <a:rPr lang="de-DE" sz="1600" kern="1200" baseline="0" dirty="0"/>
            <a:t> </a:t>
          </a:r>
          <a:r>
            <a:rPr lang="de-DE" sz="1600" kern="1200" baseline="0" dirty="0" err="1"/>
            <a:t>sensitivity</a:t>
          </a:r>
          <a:endParaRPr lang="en-US" sz="1600" kern="1200" dirty="0"/>
        </a:p>
      </dsp:txBody>
      <dsp:txXfrm>
        <a:off x="3859296" y="37210"/>
        <a:ext cx="2378245" cy="1153243"/>
      </dsp:txXfrm>
    </dsp:sp>
    <dsp:sp modelId="{9D2E0862-3B9F-42BD-9839-CA89519C278B}">
      <dsp:nvSpPr>
        <dsp:cNvPr id="0" name=""/>
        <dsp:cNvSpPr/>
      </dsp:nvSpPr>
      <dsp:spPr>
        <a:xfrm rot="2142401">
          <a:off x="2729978" y="1650181"/>
          <a:ext cx="1206875" cy="40429"/>
        </a:xfrm>
        <a:custGeom>
          <a:avLst/>
          <a:gdLst/>
          <a:ahLst/>
          <a:cxnLst/>
          <a:rect l="0" t="0" r="0" b="0"/>
          <a:pathLst>
            <a:path>
              <a:moveTo>
                <a:pt x="0" y="20214"/>
              </a:moveTo>
              <a:lnTo>
                <a:pt x="1206875" y="20214"/>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3244" y="1640224"/>
        <a:ext cx="60343" cy="60343"/>
      </dsp:txXfrm>
    </dsp:sp>
    <dsp:sp modelId="{A89A6AC0-4EF0-479F-B4D6-C3130AA8EEE1}">
      <dsp:nvSpPr>
        <dsp:cNvPr id="0" name=""/>
        <dsp:cNvSpPr/>
      </dsp:nvSpPr>
      <dsp:spPr>
        <a:xfrm>
          <a:off x="3823417" y="1410083"/>
          <a:ext cx="2450003" cy="1225001"/>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baseline="0" dirty="0" err="1"/>
            <a:t>Determines</a:t>
          </a:r>
          <a:r>
            <a:rPr lang="de-DE" sz="1600" kern="1200" baseline="0" dirty="0"/>
            <a:t> </a:t>
          </a:r>
          <a:r>
            <a:rPr lang="de-DE" sz="1600" kern="1200" baseline="0" dirty="0" err="1"/>
            <a:t>which</a:t>
          </a:r>
          <a:r>
            <a:rPr lang="de-DE" sz="1600" kern="1200" baseline="0" dirty="0"/>
            <a:t> </a:t>
          </a:r>
          <a:r>
            <a:rPr lang="de-DE" sz="1600" kern="1200" baseline="0" dirty="0" err="1"/>
            <a:t>features</a:t>
          </a:r>
          <a:r>
            <a:rPr lang="de-DE" sz="1600" kern="1200" baseline="0" dirty="0"/>
            <a:t> </a:t>
          </a:r>
          <a:r>
            <a:rPr lang="de-DE" sz="1600" kern="1200" baseline="0" dirty="0" err="1"/>
            <a:t>are</a:t>
          </a:r>
          <a:r>
            <a:rPr lang="de-DE" sz="1600" kern="1200" baseline="0" dirty="0"/>
            <a:t> </a:t>
          </a:r>
          <a:r>
            <a:rPr lang="de-DE" sz="1600" kern="1200" baseline="0" dirty="0" err="1"/>
            <a:t>captured</a:t>
          </a:r>
          <a:r>
            <a:rPr lang="de-DE" sz="1600" kern="1200" baseline="0" dirty="0"/>
            <a:t> vs. </a:t>
          </a:r>
          <a:r>
            <a:rPr lang="de-DE" sz="1600" kern="1200" baseline="0" dirty="0" err="1"/>
            <a:t>ignored</a:t>
          </a:r>
          <a:r>
            <a:rPr lang="de-DE" sz="1600" kern="1200" baseline="0" dirty="0"/>
            <a:t> (Richards, 2022)</a:t>
          </a:r>
          <a:br>
            <a:rPr lang="de-DE" sz="1600" kern="1200" baseline="0" dirty="0"/>
          </a:br>
          <a:endParaRPr lang="en-US" sz="1600" kern="1200" dirty="0"/>
        </a:p>
      </dsp:txBody>
      <dsp:txXfrm>
        <a:off x="3859296" y="1445962"/>
        <a:ext cx="2378245" cy="1153243"/>
      </dsp:txXfrm>
    </dsp:sp>
    <dsp:sp modelId="{C469200D-B8E6-44C2-8AB6-7A6C0A524560}">
      <dsp:nvSpPr>
        <dsp:cNvPr id="0" name=""/>
        <dsp:cNvSpPr/>
      </dsp:nvSpPr>
      <dsp:spPr>
        <a:xfrm>
          <a:off x="393412" y="2114459"/>
          <a:ext cx="2450003" cy="122500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b="1" kern="1200" baseline="0"/>
            <a:t>Process is selective and lossy </a:t>
          </a:r>
          <a:r>
            <a:rPr lang="de-DE" sz="1600" kern="1200" baseline="0"/>
            <a:t>→ only certain scene characteristics preserved</a:t>
          </a:r>
          <a:br>
            <a:rPr lang="de-DE" sz="1600" kern="1200" baseline="0"/>
          </a:br>
          <a:endParaRPr lang="en-US" sz="1600" kern="1200"/>
        </a:p>
      </dsp:txBody>
      <dsp:txXfrm>
        <a:off x="429291" y="2150338"/>
        <a:ext cx="2378245" cy="1153243"/>
      </dsp:txXfrm>
    </dsp:sp>
    <dsp:sp modelId="{3DF46E44-C6D0-4FAB-8779-D087041AC40B}">
      <dsp:nvSpPr>
        <dsp:cNvPr id="0" name=""/>
        <dsp:cNvSpPr/>
      </dsp:nvSpPr>
      <dsp:spPr>
        <a:xfrm>
          <a:off x="393412" y="3523211"/>
          <a:ext cx="2450003" cy="1225001"/>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baseline="0"/>
            <a:t>¨</a:t>
          </a:r>
          <a:r>
            <a:rPr lang="de-DE" sz="1600" b="1" kern="1200" baseline="0"/>
            <a:t>Scene reconstruction = interpretation of sensor data</a:t>
          </a:r>
          <a:endParaRPr lang="en-US" sz="1600" kern="1200"/>
        </a:p>
      </dsp:txBody>
      <dsp:txXfrm>
        <a:off x="429291" y="3559090"/>
        <a:ext cx="2378245" cy="1153243"/>
      </dsp:txXfrm>
    </dsp:sp>
    <dsp:sp modelId="{C4095554-502D-4A9C-9CD9-28B6556D6390}">
      <dsp:nvSpPr>
        <dsp:cNvPr id="0" name=""/>
        <dsp:cNvSpPr/>
      </dsp:nvSpPr>
      <dsp:spPr>
        <a:xfrm rot="19457599">
          <a:off x="2729978" y="3763309"/>
          <a:ext cx="1206875" cy="40429"/>
        </a:xfrm>
        <a:custGeom>
          <a:avLst/>
          <a:gdLst/>
          <a:ahLst/>
          <a:cxnLst/>
          <a:rect l="0" t="0" r="0" b="0"/>
          <a:pathLst>
            <a:path>
              <a:moveTo>
                <a:pt x="0" y="20214"/>
              </a:moveTo>
              <a:lnTo>
                <a:pt x="1206875" y="20214"/>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3244" y="3753351"/>
        <a:ext cx="60343" cy="60343"/>
      </dsp:txXfrm>
    </dsp:sp>
    <dsp:sp modelId="{B59EFE83-8D15-4ECB-A7E0-4B7CA626673E}">
      <dsp:nvSpPr>
        <dsp:cNvPr id="0" name=""/>
        <dsp:cNvSpPr/>
      </dsp:nvSpPr>
      <dsp:spPr>
        <a:xfrm>
          <a:off x="3823417" y="2818835"/>
          <a:ext cx="2450003" cy="1225001"/>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baseline="0"/>
            <a:t>Combines raw data + context + prior knowledge</a:t>
          </a:r>
          <a:endParaRPr lang="en-US" sz="1600" kern="1200"/>
        </a:p>
      </dsp:txBody>
      <dsp:txXfrm>
        <a:off x="3859296" y="2854714"/>
        <a:ext cx="2378245" cy="1153243"/>
      </dsp:txXfrm>
    </dsp:sp>
    <dsp:sp modelId="{2AFCDCF5-7692-45FD-876C-9AAED5FD5B88}">
      <dsp:nvSpPr>
        <dsp:cNvPr id="0" name=""/>
        <dsp:cNvSpPr/>
      </dsp:nvSpPr>
      <dsp:spPr>
        <a:xfrm rot="2142401">
          <a:off x="2729978" y="4467684"/>
          <a:ext cx="1206875" cy="40429"/>
        </a:xfrm>
        <a:custGeom>
          <a:avLst/>
          <a:gdLst/>
          <a:ahLst/>
          <a:cxnLst/>
          <a:rect l="0" t="0" r="0" b="0"/>
          <a:pathLst>
            <a:path>
              <a:moveTo>
                <a:pt x="0" y="20214"/>
              </a:moveTo>
              <a:lnTo>
                <a:pt x="1206875" y="20214"/>
              </a:lnTo>
            </a:path>
          </a:pathLst>
        </a:custGeom>
        <a:noFill/>
        <a:ln w="1270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03244" y="4457727"/>
        <a:ext cx="60343" cy="60343"/>
      </dsp:txXfrm>
    </dsp:sp>
    <dsp:sp modelId="{167F449B-0242-42C9-90F3-19E8E1578B66}">
      <dsp:nvSpPr>
        <dsp:cNvPr id="0" name=""/>
        <dsp:cNvSpPr/>
      </dsp:nvSpPr>
      <dsp:spPr>
        <a:xfrm>
          <a:off x="3823417" y="4227586"/>
          <a:ext cx="2450003" cy="1225001"/>
        </a:xfrm>
        <a:prstGeom prst="roundRect">
          <a:avLst>
            <a:gd name="adj" fmla="val 10000"/>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de-DE" sz="1600" kern="1200" baseline="0"/>
            <a:t>Transforms pixels → semantic info (land cover classes, objects) (Blaschke, 2010)</a:t>
          </a:r>
          <a:endParaRPr lang="en-US" sz="1600" kern="1200"/>
        </a:p>
      </dsp:txBody>
      <dsp:txXfrm>
        <a:off x="3859296" y="4263465"/>
        <a:ext cx="2378245" cy="11532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B53857-5020-4495-9451-91D7C1D58E29}">
      <dsp:nvSpPr>
        <dsp:cNvPr id="0" name=""/>
        <dsp:cNvSpPr/>
      </dsp:nvSpPr>
      <dsp:spPr>
        <a:xfrm>
          <a:off x="2044800" y="174437"/>
          <a:ext cx="2196000" cy="2196000"/>
        </a:xfrm>
        <a:prstGeom prst="ellipse">
          <a:avLst/>
        </a:prstGeom>
        <a:solidFill>
          <a:srgbClr val="FFFF00"/>
        </a:solidFill>
        <a:ln>
          <a:noFill/>
        </a:ln>
        <a:effectLst/>
      </dsp:spPr>
      <dsp:style>
        <a:lnRef idx="0">
          <a:scrgbClr r="0" g="0" b="0"/>
        </a:lnRef>
        <a:fillRef idx="1">
          <a:scrgbClr r="0" g="0" b="0"/>
        </a:fillRef>
        <a:effectRef idx="0">
          <a:scrgbClr r="0" g="0" b="0"/>
        </a:effectRef>
        <a:fontRef idx="minor"/>
      </dsp:style>
    </dsp:sp>
    <dsp:sp modelId="{5DB1D162-E030-4F7A-AA66-4BD6692E09B6}">
      <dsp:nvSpPr>
        <dsp:cNvPr id="0" name=""/>
        <dsp:cNvSpPr/>
      </dsp:nvSpPr>
      <dsp:spPr>
        <a:xfrm>
          <a:off x="2512800" y="642437"/>
          <a:ext cx="1260000" cy="126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080FC0-7101-4BF1-8F24-48CC0AFF3101}">
      <dsp:nvSpPr>
        <dsp:cNvPr id="0" name=""/>
        <dsp:cNvSpPr/>
      </dsp:nvSpPr>
      <dsp:spPr>
        <a:xfrm>
          <a:off x="134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solidFill>
                <a:srgbClr val="FFFF00"/>
              </a:solidFill>
            </a:rPr>
            <a:t>Passive: sunlight, thermal → cloud-sensitive</a:t>
          </a:r>
        </a:p>
      </dsp:txBody>
      <dsp:txXfrm>
        <a:off x="1342800" y="3054438"/>
        <a:ext cx="3600000" cy="720000"/>
      </dsp:txXfrm>
    </dsp:sp>
    <dsp:sp modelId="{8B7AC1D9-7D3B-4D9A-8D67-7A1591375B8D}">
      <dsp:nvSpPr>
        <dsp:cNvPr id="0" name=""/>
        <dsp:cNvSpPr/>
      </dsp:nvSpPr>
      <dsp:spPr>
        <a:xfrm>
          <a:off x="6274800" y="174437"/>
          <a:ext cx="2196000" cy="2196000"/>
        </a:xfrm>
        <a:prstGeom prst="ellipse">
          <a:avLst/>
        </a:prstGeom>
        <a:solidFill>
          <a:schemeClr val="accent1"/>
        </a:solidFill>
        <a:ln>
          <a:noFill/>
        </a:ln>
        <a:effectLst/>
      </dsp:spPr>
      <dsp:style>
        <a:lnRef idx="0">
          <a:scrgbClr r="0" g="0" b="0"/>
        </a:lnRef>
        <a:fillRef idx="1">
          <a:scrgbClr r="0" g="0" b="0"/>
        </a:fillRef>
        <a:effectRef idx="0">
          <a:scrgbClr r="0" g="0" b="0"/>
        </a:effectRef>
        <a:fontRef idx="minor"/>
      </dsp:style>
    </dsp:sp>
    <dsp:sp modelId="{EFE0A1D8-DA19-42B5-8722-6EAE00100DDC}">
      <dsp:nvSpPr>
        <dsp:cNvPr id="0" name=""/>
        <dsp:cNvSpPr/>
      </dsp:nvSpPr>
      <dsp:spPr>
        <a:xfrm>
          <a:off x="6742800" y="642437"/>
          <a:ext cx="1260000" cy="126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A15704-C6B6-4165-9A04-F1EDE9D83D58}">
      <dsp:nvSpPr>
        <dsp:cNvPr id="0" name=""/>
        <dsp:cNvSpPr/>
      </dsp:nvSpPr>
      <dsp:spPr>
        <a:xfrm>
          <a:off x="5572800" y="3054438"/>
          <a:ext cx="36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solidFill>
                <a:schemeClr val="accent4">
                  <a:lumMod val="40000"/>
                  <a:lumOff val="60000"/>
                </a:schemeClr>
              </a:solidFill>
            </a:rPr>
            <a:t>Active: radar, LiDAR → day/night, all-weather</a:t>
          </a:r>
        </a:p>
      </dsp:txBody>
      <dsp:txXfrm>
        <a:off x="5572800" y="3054438"/>
        <a:ext cx="3600000"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A9133-5223-3566-7BA4-8A714AF301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de-CH"/>
          </a:p>
        </p:txBody>
      </p:sp>
      <p:sp>
        <p:nvSpPr>
          <p:cNvPr id="3" name="Subtitle 2">
            <a:extLst>
              <a:ext uri="{FF2B5EF4-FFF2-40B4-BE49-F238E27FC236}">
                <a16:creationId xmlns:a16="http://schemas.microsoft.com/office/drawing/2014/main" id="{C32881A0-25D6-6D78-847B-F1A88185D5F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de-CH"/>
          </a:p>
        </p:txBody>
      </p:sp>
      <p:sp>
        <p:nvSpPr>
          <p:cNvPr id="4" name="Date Placeholder 3">
            <a:extLst>
              <a:ext uri="{FF2B5EF4-FFF2-40B4-BE49-F238E27FC236}">
                <a16:creationId xmlns:a16="http://schemas.microsoft.com/office/drawing/2014/main" id="{E906CD82-CD75-02B4-6305-A44BC735BAA0}"/>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5" name="Footer Placeholder 4">
            <a:extLst>
              <a:ext uri="{FF2B5EF4-FFF2-40B4-BE49-F238E27FC236}">
                <a16:creationId xmlns:a16="http://schemas.microsoft.com/office/drawing/2014/main" id="{0374B4CB-C937-542F-634B-B28F1690E9E8}"/>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5733BA5A-6519-2959-3D5F-54F3B7104BDE}"/>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503053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4DCF6-36BF-C9F6-B42E-5FB5E8B41BBE}"/>
              </a:ext>
            </a:extLst>
          </p:cNvPr>
          <p:cNvSpPr>
            <a:spLocks noGrp="1"/>
          </p:cNvSpPr>
          <p:nvPr>
            <p:ph type="title"/>
          </p:nvPr>
        </p:nvSpPr>
        <p:spPr/>
        <p:txBody>
          <a:bodyPr/>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86BBFF7E-6627-24EF-09BC-34D7E8A30CA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7D5D7971-4DD8-6A62-DF66-5F399A3C04FC}"/>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5" name="Footer Placeholder 4">
            <a:extLst>
              <a:ext uri="{FF2B5EF4-FFF2-40B4-BE49-F238E27FC236}">
                <a16:creationId xmlns:a16="http://schemas.microsoft.com/office/drawing/2014/main" id="{C95F93F2-63B9-AF65-BB9B-0F3D1F89BEEA}"/>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EE4CC7FF-418B-D02D-4C0C-19293F293DC4}"/>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34210128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E9A74C-1546-A59F-BC9E-2A9A10731A7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de-CH"/>
          </a:p>
        </p:txBody>
      </p:sp>
      <p:sp>
        <p:nvSpPr>
          <p:cNvPr id="3" name="Vertical Text Placeholder 2">
            <a:extLst>
              <a:ext uri="{FF2B5EF4-FFF2-40B4-BE49-F238E27FC236}">
                <a16:creationId xmlns:a16="http://schemas.microsoft.com/office/drawing/2014/main" id="{3E4954D6-1611-5607-5093-6AD61827F3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8092C0BC-A5B1-518C-48E6-E8BCCEDBE042}"/>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5" name="Footer Placeholder 4">
            <a:extLst>
              <a:ext uri="{FF2B5EF4-FFF2-40B4-BE49-F238E27FC236}">
                <a16:creationId xmlns:a16="http://schemas.microsoft.com/office/drawing/2014/main" id="{92430C8C-00A2-2D55-C36B-C17A19FE1211}"/>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332B0A81-559D-6410-A697-C6911CB8F094}"/>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391959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E59AB-443F-F9DC-861E-5092E1B9C381}"/>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9726178C-4868-72BD-C9AC-0A2C0D6545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533ADD52-503B-231F-C4E3-CA0E6E5FCEB3}"/>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5" name="Footer Placeholder 4">
            <a:extLst>
              <a:ext uri="{FF2B5EF4-FFF2-40B4-BE49-F238E27FC236}">
                <a16:creationId xmlns:a16="http://schemas.microsoft.com/office/drawing/2014/main" id="{9658CEF2-6A72-F6DF-0980-D83B7F4A596F}"/>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EF98D910-DC85-C637-CEC2-D60F0CA1636B}"/>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413888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B99D4-50A9-2BF3-97AD-F274D17481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de-CH"/>
          </a:p>
        </p:txBody>
      </p:sp>
      <p:sp>
        <p:nvSpPr>
          <p:cNvPr id="3" name="Text Placeholder 2">
            <a:extLst>
              <a:ext uri="{FF2B5EF4-FFF2-40B4-BE49-F238E27FC236}">
                <a16:creationId xmlns:a16="http://schemas.microsoft.com/office/drawing/2014/main" id="{F943DB16-1645-83B2-2B6C-0E6E3DE86FA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A7E89C3-705F-5E2F-7A93-44D9251DB91D}"/>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5" name="Footer Placeholder 4">
            <a:extLst>
              <a:ext uri="{FF2B5EF4-FFF2-40B4-BE49-F238E27FC236}">
                <a16:creationId xmlns:a16="http://schemas.microsoft.com/office/drawing/2014/main" id="{D2099505-3148-60A2-BDA4-14113179A2A9}"/>
              </a:ext>
            </a:extLst>
          </p:cNvPr>
          <p:cNvSpPr>
            <a:spLocks noGrp="1"/>
          </p:cNvSpPr>
          <p:nvPr>
            <p:ph type="ftr" sz="quarter" idx="11"/>
          </p:nvPr>
        </p:nvSpPr>
        <p:spPr/>
        <p:txBody>
          <a:bodyPr/>
          <a:lstStyle/>
          <a:p>
            <a:endParaRPr lang="de-CH"/>
          </a:p>
        </p:txBody>
      </p:sp>
      <p:sp>
        <p:nvSpPr>
          <p:cNvPr id="6" name="Slide Number Placeholder 5">
            <a:extLst>
              <a:ext uri="{FF2B5EF4-FFF2-40B4-BE49-F238E27FC236}">
                <a16:creationId xmlns:a16="http://schemas.microsoft.com/office/drawing/2014/main" id="{8B81640D-C91D-F965-6E1D-B0765BFE52D1}"/>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18578864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0B424-9B48-2821-0FC2-32797D837E92}"/>
              </a:ext>
            </a:extLst>
          </p:cNvPr>
          <p:cNvSpPr>
            <a:spLocks noGrp="1"/>
          </p:cNvSpPr>
          <p:nvPr>
            <p:ph type="title"/>
          </p:nvPr>
        </p:nvSpPr>
        <p:spPr/>
        <p:txBody>
          <a:bodyPr/>
          <a:lstStyle/>
          <a:p>
            <a:r>
              <a:rPr lang="en-US"/>
              <a:t>Click to edit Master title style</a:t>
            </a:r>
            <a:endParaRPr lang="de-CH"/>
          </a:p>
        </p:txBody>
      </p:sp>
      <p:sp>
        <p:nvSpPr>
          <p:cNvPr id="3" name="Content Placeholder 2">
            <a:extLst>
              <a:ext uri="{FF2B5EF4-FFF2-40B4-BE49-F238E27FC236}">
                <a16:creationId xmlns:a16="http://schemas.microsoft.com/office/drawing/2014/main" id="{39E70DED-6542-6664-FE75-3D32020F15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Content Placeholder 3">
            <a:extLst>
              <a:ext uri="{FF2B5EF4-FFF2-40B4-BE49-F238E27FC236}">
                <a16:creationId xmlns:a16="http://schemas.microsoft.com/office/drawing/2014/main" id="{972F5A25-E8C2-7FC7-3B8C-C6A1BF38AC7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Date Placeholder 4">
            <a:extLst>
              <a:ext uri="{FF2B5EF4-FFF2-40B4-BE49-F238E27FC236}">
                <a16:creationId xmlns:a16="http://schemas.microsoft.com/office/drawing/2014/main" id="{4D0F73FF-A5E3-F548-8B3E-2E7F2DD5E21A}"/>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6" name="Footer Placeholder 5">
            <a:extLst>
              <a:ext uri="{FF2B5EF4-FFF2-40B4-BE49-F238E27FC236}">
                <a16:creationId xmlns:a16="http://schemas.microsoft.com/office/drawing/2014/main" id="{0A5097C5-B81A-D678-6CD8-2DECB8C0FEDF}"/>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6B8981F9-65E6-405D-2198-51DB182BC7DA}"/>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3890761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D6D50-03CE-9604-7682-9A7624E5ED48}"/>
              </a:ext>
            </a:extLst>
          </p:cNvPr>
          <p:cNvSpPr>
            <a:spLocks noGrp="1"/>
          </p:cNvSpPr>
          <p:nvPr>
            <p:ph type="title"/>
          </p:nvPr>
        </p:nvSpPr>
        <p:spPr>
          <a:xfrm>
            <a:off x="839788" y="365125"/>
            <a:ext cx="10515600" cy="1325563"/>
          </a:xfrm>
        </p:spPr>
        <p:txBody>
          <a:bodyPr/>
          <a:lstStyle/>
          <a:p>
            <a:r>
              <a:rPr lang="en-US"/>
              <a:t>Click to edit Master title style</a:t>
            </a:r>
            <a:endParaRPr lang="de-CH"/>
          </a:p>
        </p:txBody>
      </p:sp>
      <p:sp>
        <p:nvSpPr>
          <p:cNvPr id="3" name="Text Placeholder 2">
            <a:extLst>
              <a:ext uri="{FF2B5EF4-FFF2-40B4-BE49-F238E27FC236}">
                <a16:creationId xmlns:a16="http://schemas.microsoft.com/office/drawing/2014/main" id="{B88CD081-C33E-6FEB-F888-6DDD6B7AB60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EB55C3F-CD85-8D80-6932-4F4927C661E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5" name="Text Placeholder 4">
            <a:extLst>
              <a:ext uri="{FF2B5EF4-FFF2-40B4-BE49-F238E27FC236}">
                <a16:creationId xmlns:a16="http://schemas.microsoft.com/office/drawing/2014/main" id="{5DCC419D-6808-ABD6-1118-0AFE5C1D47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E135DD-E7BD-7F33-58C8-7380D8CB899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7" name="Date Placeholder 6">
            <a:extLst>
              <a:ext uri="{FF2B5EF4-FFF2-40B4-BE49-F238E27FC236}">
                <a16:creationId xmlns:a16="http://schemas.microsoft.com/office/drawing/2014/main" id="{69F694EE-6F45-B1CE-3A10-34DCEB47A0BE}"/>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8" name="Footer Placeholder 7">
            <a:extLst>
              <a:ext uri="{FF2B5EF4-FFF2-40B4-BE49-F238E27FC236}">
                <a16:creationId xmlns:a16="http://schemas.microsoft.com/office/drawing/2014/main" id="{FCA9C0A1-E0CD-A891-3CA2-E7D8FC47C16A}"/>
              </a:ext>
            </a:extLst>
          </p:cNvPr>
          <p:cNvSpPr>
            <a:spLocks noGrp="1"/>
          </p:cNvSpPr>
          <p:nvPr>
            <p:ph type="ftr" sz="quarter" idx="11"/>
          </p:nvPr>
        </p:nvSpPr>
        <p:spPr/>
        <p:txBody>
          <a:bodyPr/>
          <a:lstStyle/>
          <a:p>
            <a:endParaRPr lang="de-CH"/>
          </a:p>
        </p:txBody>
      </p:sp>
      <p:sp>
        <p:nvSpPr>
          <p:cNvPr id="9" name="Slide Number Placeholder 8">
            <a:extLst>
              <a:ext uri="{FF2B5EF4-FFF2-40B4-BE49-F238E27FC236}">
                <a16:creationId xmlns:a16="http://schemas.microsoft.com/office/drawing/2014/main" id="{956E2861-E9CE-63C7-062D-D8BED852853F}"/>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226039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4EA08-56D7-1324-28F0-14B75EDACDF6}"/>
              </a:ext>
            </a:extLst>
          </p:cNvPr>
          <p:cNvSpPr>
            <a:spLocks noGrp="1"/>
          </p:cNvSpPr>
          <p:nvPr>
            <p:ph type="title"/>
          </p:nvPr>
        </p:nvSpPr>
        <p:spPr/>
        <p:txBody>
          <a:bodyPr/>
          <a:lstStyle/>
          <a:p>
            <a:r>
              <a:rPr lang="en-US"/>
              <a:t>Click to edit Master title style</a:t>
            </a:r>
            <a:endParaRPr lang="de-CH"/>
          </a:p>
        </p:txBody>
      </p:sp>
      <p:sp>
        <p:nvSpPr>
          <p:cNvPr id="3" name="Date Placeholder 2">
            <a:extLst>
              <a:ext uri="{FF2B5EF4-FFF2-40B4-BE49-F238E27FC236}">
                <a16:creationId xmlns:a16="http://schemas.microsoft.com/office/drawing/2014/main" id="{F2B4952B-212E-9818-6909-F2249F8F20B8}"/>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4" name="Footer Placeholder 3">
            <a:extLst>
              <a:ext uri="{FF2B5EF4-FFF2-40B4-BE49-F238E27FC236}">
                <a16:creationId xmlns:a16="http://schemas.microsoft.com/office/drawing/2014/main" id="{88D17BA3-E1CB-A67D-A95B-0D8322B9B7B3}"/>
              </a:ext>
            </a:extLst>
          </p:cNvPr>
          <p:cNvSpPr>
            <a:spLocks noGrp="1"/>
          </p:cNvSpPr>
          <p:nvPr>
            <p:ph type="ftr" sz="quarter" idx="11"/>
          </p:nvPr>
        </p:nvSpPr>
        <p:spPr/>
        <p:txBody>
          <a:bodyPr/>
          <a:lstStyle/>
          <a:p>
            <a:endParaRPr lang="de-CH"/>
          </a:p>
        </p:txBody>
      </p:sp>
      <p:sp>
        <p:nvSpPr>
          <p:cNvPr id="5" name="Slide Number Placeholder 4">
            <a:extLst>
              <a:ext uri="{FF2B5EF4-FFF2-40B4-BE49-F238E27FC236}">
                <a16:creationId xmlns:a16="http://schemas.microsoft.com/office/drawing/2014/main" id="{CA9AFCFB-3A6F-6640-45E8-8BB7D4A2E2CF}"/>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1158718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11132-D924-306F-4109-15ACDD4E2C45}"/>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3" name="Footer Placeholder 2">
            <a:extLst>
              <a:ext uri="{FF2B5EF4-FFF2-40B4-BE49-F238E27FC236}">
                <a16:creationId xmlns:a16="http://schemas.microsoft.com/office/drawing/2014/main" id="{4B7034C5-E0C4-5818-E468-98C484C46AC4}"/>
              </a:ext>
            </a:extLst>
          </p:cNvPr>
          <p:cNvSpPr>
            <a:spLocks noGrp="1"/>
          </p:cNvSpPr>
          <p:nvPr>
            <p:ph type="ftr" sz="quarter" idx="11"/>
          </p:nvPr>
        </p:nvSpPr>
        <p:spPr/>
        <p:txBody>
          <a:bodyPr/>
          <a:lstStyle/>
          <a:p>
            <a:endParaRPr lang="de-CH"/>
          </a:p>
        </p:txBody>
      </p:sp>
      <p:sp>
        <p:nvSpPr>
          <p:cNvPr id="4" name="Slide Number Placeholder 3">
            <a:extLst>
              <a:ext uri="{FF2B5EF4-FFF2-40B4-BE49-F238E27FC236}">
                <a16:creationId xmlns:a16="http://schemas.microsoft.com/office/drawing/2014/main" id="{34DE1E90-7A55-C9AF-9416-54BB639A9351}"/>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41645572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2B81A-7476-676F-594A-08E088BA730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Content Placeholder 2">
            <a:extLst>
              <a:ext uri="{FF2B5EF4-FFF2-40B4-BE49-F238E27FC236}">
                <a16:creationId xmlns:a16="http://schemas.microsoft.com/office/drawing/2014/main" id="{AFFBD644-2370-137F-D27C-A3B5280242B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Text Placeholder 3">
            <a:extLst>
              <a:ext uri="{FF2B5EF4-FFF2-40B4-BE49-F238E27FC236}">
                <a16:creationId xmlns:a16="http://schemas.microsoft.com/office/drawing/2014/main" id="{06E99A93-CB65-34A3-19A4-82453F949E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7397CD-4710-47DC-9F49-407F425196BD}"/>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6" name="Footer Placeholder 5">
            <a:extLst>
              <a:ext uri="{FF2B5EF4-FFF2-40B4-BE49-F238E27FC236}">
                <a16:creationId xmlns:a16="http://schemas.microsoft.com/office/drawing/2014/main" id="{C0F5AB8F-D4F3-0062-DCD3-5AE08D9CA8AF}"/>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86C4B4B7-15DB-6981-6118-BE97497C8F07}"/>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3329233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4C345-5AB6-411A-7987-154B36A8CF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de-CH"/>
          </a:p>
        </p:txBody>
      </p:sp>
      <p:sp>
        <p:nvSpPr>
          <p:cNvPr id="3" name="Picture Placeholder 2">
            <a:extLst>
              <a:ext uri="{FF2B5EF4-FFF2-40B4-BE49-F238E27FC236}">
                <a16:creationId xmlns:a16="http://schemas.microsoft.com/office/drawing/2014/main" id="{89ECCF10-8976-A05F-373B-A602968E3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CH"/>
          </a:p>
        </p:txBody>
      </p:sp>
      <p:sp>
        <p:nvSpPr>
          <p:cNvPr id="4" name="Text Placeholder 3">
            <a:extLst>
              <a:ext uri="{FF2B5EF4-FFF2-40B4-BE49-F238E27FC236}">
                <a16:creationId xmlns:a16="http://schemas.microsoft.com/office/drawing/2014/main" id="{37089F0B-9CA4-B267-5D90-64CE4AA4A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65FA1F-126B-DC2F-391A-63F615F2FEEA}"/>
              </a:ext>
            </a:extLst>
          </p:cNvPr>
          <p:cNvSpPr>
            <a:spLocks noGrp="1"/>
          </p:cNvSpPr>
          <p:nvPr>
            <p:ph type="dt" sz="half" idx="10"/>
          </p:nvPr>
        </p:nvSpPr>
        <p:spPr/>
        <p:txBody>
          <a:bodyPr/>
          <a:lstStyle/>
          <a:p>
            <a:fld id="{BBFAF3E1-DA79-43C5-B83D-C27A440506DA}" type="datetimeFigureOut">
              <a:rPr lang="de-CH" smtClean="0"/>
              <a:t>23.08.2025</a:t>
            </a:fld>
            <a:endParaRPr lang="de-CH"/>
          </a:p>
        </p:txBody>
      </p:sp>
      <p:sp>
        <p:nvSpPr>
          <p:cNvPr id="6" name="Footer Placeholder 5">
            <a:extLst>
              <a:ext uri="{FF2B5EF4-FFF2-40B4-BE49-F238E27FC236}">
                <a16:creationId xmlns:a16="http://schemas.microsoft.com/office/drawing/2014/main" id="{35428427-676F-D384-5429-DD4007AB6861}"/>
              </a:ext>
            </a:extLst>
          </p:cNvPr>
          <p:cNvSpPr>
            <a:spLocks noGrp="1"/>
          </p:cNvSpPr>
          <p:nvPr>
            <p:ph type="ftr" sz="quarter" idx="11"/>
          </p:nvPr>
        </p:nvSpPr>
        <p:spPr/>
        <p:txBody>
          <a:bodyPr/>
          <a:lstStyle/>
          <a:p>
            <a:endParaRPr lang="de-CH"/>
          </a:p>
        </p:txBody>
      </p:sp>
      <p:sp>
        <p:nvSpPr>
          <p:cNvPr id="7" name="Slide Number Placeholder 6">
            <a:extLst>
              <a:ext uri="{FF2B5EF4-FFF2-40B4-BE49-F238E27FC236}">
                <a16:creationId xmlns:a16="http://schemas.microsoft.com/office/drawing/2014/main" id="{AD31C24B-8AF7-045E-5385-D26BF560EFFC}"/>
              </a:ext>
            </a:extLst>
          </p:cNvPr>
          <p:cNvSpPr>
            <a:spLocks noGrp="1"/>
          </p:cNvSpPr>
          <p:nvPr>
            <p:ph type="sldNum" sz="quarter" idx="12"/>
          </p:nvPr>
        </p:nvSpPr>
        <p:spPr/>
        <p:txBody>
          <a:bodyPr/>
          <a:lstStyle/>
          <a:p>
            <a:fld id="{5260281C-1003-439E-95DB-396477AA2D74}" type="slidenum">
              <a:rPr lang="de-CH" smtClean="0"/>
              <a:t>‹#›</a:t>
            </a:fld>
            <a:endParaRPr lang="de-CH"/>
          </a:p>
        </p:txBody>
      </p:sp>
    </p:spTree>
    <p:extLst>
      <p:ext uri="{BB962C8B-B14F-4D97-AF65-F5344CB8AC3E}">
        <p14:creationId xmlns:p14="http://schemas.microsoft.com/office/powerpoint/2010/main" val="397364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850B48-E767-F982-0364-815D2F528B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de-CH"/>
          </a:p>
        </p:txBody>
      </p:sp>
      <p:sp>
        <p:nvSpPr>
          <p:cNvPr id="3" name="Text Placeholder 2">
            <a:extLst>
              <a:ext uri="{FF2B5EF4-FFF2-40B4-BE49-F238E27FC236}">
                <a16:creationId xmlns:a16="http://schemas.microsoft.com/office/drawing/2014/main" id="{0266A8F8-07B4-3232-758C-2FCB3CA7EF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CH"/>
          </a:p>
        </p:txBody>
      </p:sp>
      <p:sp>
        <p:nvSpPr>
          <p:cNvPr id="4" name="Date Placeholder 3">
            <a:extLst>
              <a:ext uri="{FF2B5EF4-FFF2-40B4-BE49-F238E27FC236}">
                <a16:creationId xmlns:a16="http://schemas.microsoft.com/office/drawing/2014/main" id="{755A5A63-9844-EC60-C0EA-A2002DC822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FAF3E1-DA79-43C5-B83D-C27A440506DA}" type="datetimeFigureOut">
              <a:rPr lang="de-CH" smtClean="0"/>
              <a:t>23.08.2025</a:t>
            </a:fld>
            <a:endParaRPr lang="de-CH"/>
          </a:p>
        </p:txBody>
      </p:sp>
      <p:sp>
        <p:nvSpPr>
          <p:cNvPr id="5" name="Footer Placeholder 4">
            <a:extLst>
              <a:ext uri="{FF2B5EF4-FFF2-40B4-BE49-F238E27FC236}">
                <a16:creationId xmlns:a16="http://schemas.microsoft.com/office/drawing/2014/main" id="{28F17CB9-FF2A-6606-722A-0B172C9CF8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CH"/>
          </a:p>
        </p:txBody>
      </p:sp>
      <p:sp>
        <p:nvSpPr>
          <p:cNvPr id="6" name="Slide Number Placeholder 5">
            <a:extLst>
              <a:ext uri="{FF2B5EF4-FFF2-40B4-BE49-F238E27FC236}">
                <a16:creationId xmlns:a16="http://schemas.microsoft.com/office/drawing/2014/main" id="{CAF5A8E3-BFCC-9249-2127-5FECEEB267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260281C-1003-439E-95DB-396477AA2D74}" type="slidenum">
              <a:rPr lang="de-CH" smtClean="0"/>
              <a:t>‹#›</a:t>
            </a:fld>
            <a:endParaRPr lang="de-CH"/>
          </a:p>
        </p:txBody>
      </p:sp>
    </p:spTree>
    <p:extLst>
      <p:ext uri="{BB962C8B-B14F-4D97-AF65-F5344CB8AC3E}">
        <p14:creationId xmlns:p14="http://schemas.microsoft.com/office/powerpoint/2010/main" val="3730246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en.wikipedia.org/wiki/Radar#/media/File:Radar-hatzerim-1-1.jpg"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capellaspace.com/gallery/ever-given-container-ship-blocks-the-suez-canal/" TargetMode="External"/><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27A8E-539B-0732-D34C-9A848873AD8A}"/>
              </a:ext>
            </a:extLst>
          </p:cNvPr>
          <p:cNvSpPr>
            <a:spLocks noGrp="1"/>
          </p:cNvSpPr>
          <p:nvPr>
            <p:ph type="ctrTitle"/>
          </p:nvPr>
        </p:nvSpPr>
        <p:spPr/>
        <p:txBody>
          <a:bodyPr/>
          <a:lstStyle/>
          <a:p>
            <a:r>
              <a:rPr lang="de-DE" dirty="0" err="1"/>
              <a:t>Introduction</a:t>
            </a:r>
            <a:r>
              <a:rPr lang="de-DE" dirty="0"/>
              <a:t> </a:t>
            </a:r>
            <a:r>
              <a:rPr lang="de-DE" dirty="0" err="1"/>
              <a:t>to</a:t>
            </a:r>
            <a:r>
              <a:rPr lang="de-DE" dirty="0"/>
              <a:t> Geoinformation Science</a:t>
            </a:r>
            <a:endParaRPr lang="de-CH" dirty="0"/>
          </a:p>
        </p:txBody>
      </p:sp>
      <p:sp>
        <p:nvSpPr>
          <p:cNvPr id="3" name="Subtitle 2">
            <a:extLst>
              <a:ext uri="{FF2B5EF4-FFF2-40B4-BE49-F238E27FC236}">
                <a16:creationId xmlns:a16="http://schemas.microsoft.com/office/drawing/2014/main" id="{139879E1-6824-4BAF-FBCD-36099EFD3D55}"/>
              </a:ext>
            </a:extLst>
          </p:cNvPr>
          <p:cNvSpPr>
            <a:spLocks noGrp="1"/>
          </p:cNvSpPr>
          <p:nvPr>
            <p:ph type="subTitle" idx="1"/>
          </p:nvPr>
        </p:nvSpPr>
        <p:spPr/>
        <p:txBody>
          <a:bodyPr/>
          <a:lstStyle/>
          <a:p>
            <a:r>
              <a:rPr lang="de-DE" dirty="0"/>
              <a:t>Marco Heinzen</a:t>
            </a:r>
            <a:br>
              <a:rPr lang="de-DE" dirty="0"/>
            </a:br>
            <a:r>
              <a:rPr lang="de-DE" dirty="0"/>
              <a:t>Deputy Head Software &amp; Integration C5I</a:t>
            </a:r>
          </a:p>
          <a:p>
            <a:r>
              <a:rPr lang="de-DE" dirty="0"/>
              <a:t>Data Engineering – Data Science - </a:t>
            </a:r>
            <a:r>
              <a:rPr lang="de-DE" dirty="0" err="1"/>
              <a:t>Geoinformatics</a:t>
            </a:r>
            <a:endParaRPr lang="de-CH" dirty="0"/>
          </a:p>
        </p:txBody>
      </p:sp>
    </p:spTree>
    <p:extLst>
      <p:ext uri="{BB962C8B-B14F-4D97-AF65-F5344CB8AC3E}">
        <p14:creationId xmlns:p14="http://schemas.microsoft.com/office/powerpoint/2010/main" val="2739425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742A5-FCCC-6007-A46B-F2705FC8B8A9}"/>
              </a:ext>
            </a:extLst>
          </p:cNvPr>
          <p:cNvSpPr>
            <a:spLocks noGrp="1"/>
          </p:cNvSpPr>
          <p:nvPr>
            <p:ph type="title"/>
          </p:nvPr>
        </p:nvSpPr>
        <p:spPr/>
        <p:txBody>
          <a:bodyPr/>
          <a:lstStyle/>
          <a:p>
            <a:r>
              <a:rPr lang="de-DE" dirty="0"/>
              <a:t>Ground</a:t>
            </a:r>
            <a:endParaRPr lang="de-CH" dirty="0"/>
          </a:p>
        </p:txBody>
      </p:sp>
      <p:pic>
        <p:nvPicPr>
          <p:cNvPr id="4098" name="Picture 2" descr="Combining Ground Based Remote Sensing Tools for Rockfalls Assessment and  Monitoring: The Poggio Baldi Landslide Natural Laboratory">
            <a:extLst>
              <a:ext uri="{FF2B5EF4-FFF2-40B4-BE49-F238E27FC236}">
                <a16:creationId xmlns:a16="http://schemas.microsoft.com/office/drawing/2014/main" id="{CF918155-D1AF-F960-5D0B-ECF3B687EC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62528"/>
            <a:ext cx="12192000" cy="46974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E9E7506-CA8E-6B45-8874-F23688628652}"/>
              </a:ext>
            </a:extLst>
          </p:cNvPr>
          <p:cNvSpPr txBox="1"/>
          <p:nvPr/>
        </p:nvSpPr>
        <p:spPr>
          <a:xfrm>
            <a:off x="141514" y="6227019"/>
            <a:ext cx="6096000" cy="369332"/>
          </a:xfrm>
          <a:prstGeom prst="rect">
            <a:avLst/>
          </a:prstGeom>
          <a:noFill/>
        </p:spPr>
        <p:txBody>
          <a:bodyPr wrap="square">
            <a:spAutoFit/>
          </a:bodyPr>
          <a:lstStyle/>
          <a:p>
            <a:r>
              <a:rPr lang="de-CH" dirty="0"/>
              <a:t>https://www.mdpi.com/1424-8220/21/8/2632</a:t>
            </a:r>
          </a:p>
        </p:txBody>
      </p:sp>
    </p:spTree>
    <p:extLst>
      <p:ext uri="{BB962C8B-B14F-4D97-AF65-F5344CB8AC3E}">
        <p14:creationId xmlns:p14="http://schemas.microsoft.com/office/powerpoint/2010/main" val="408421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1" descr="Ein Bild, das draußen, Wolke, Himmel, Berg enthält.&#10;&#10;KI-generierte Inhalte können fehlerhaft sein.">
            <a:extLst>
              <a:ext uri="{FF2B5EF4-FFF2-40B4-BE49-F238E27FC236}">
                <a16:creationId xmlns:a16="http://schemas.microsoft.com/office/drawing/2014/main" id="{0D6A0489-6495-223F-BE46-CA3D2D77AFB9}"/>
              </a:ext>
            </a:extLst>
          </p:cNvPr>
          <p:cNvPicPr>
            <a:picLocks noGrp="1" noChangeAspect="1"/>
          </p:cNvPicPr>
          <p:nvPr>
            <p:ph idx="1"/>
          </p:nvPr>
        </p:nvPicPr>
        <p:blipFill>
          <a:blip r:embed="rId2"/>
          <a:stretch>
            <a:fillRect/>
          </a:stretch>
        </p:blipFill>
        <p:spPr>
          <a:xfrm>
            <a:off x="-272143" y="0"/>
            <a:ext cx="13911943" cy="6891165"/>
          </a:xfrm>
          <a:prstGeom prst="rect">
            <a:avLst/>
          </a:prstGeom>
        </p:spPr>
      </p:pic>
      <p:sp>
        <p:nvSpPr>
          <p:cNvPr id="2" name="Title 1">
            <a:extLst>
              <a:ext uri="{FF2B5EF4-FFF2-40B4-BE49-F238E27FC236}">
                <a16:creationId xmlns:a16="http://schemas.microsoft.com/office/drawing/2014/main" id="{459FE5B2-2494-2388-EF9F-A4F42A751F03}"/>
              </a:ext>
            </a:extLst>
          </p:cNvPr>
          <p:cNvSpPr>
            <a:spLocks noGrp="1"/>
          </p:cNvSpPr>
          <p:nvPr>
            <p:ph type="title"/>
          </p:nvPr>
        </p:nvSpPr>
        <p:spPr/>
        <p:txBody>
          <a:bodyPr/>
          <a:lstStyle/>
          <a:p>
            <a:r>
              <a:rPr lang="de-DE" dirty="0">
                <a:solidFill>
                  <a:schemeClr val="bg1"/>
                </a:solidFill>
              </a:rPr>
              <a:t>UAVs</a:t>
            </a:r>
            <a:endParaRPr lang="de-CH" dirty="0">
              <a:solidFill>
                <a:schemeClr val="bg1"/>
              </a:solidFill>
            </a:endParaRPr>
          </a:p>
        </p:txBody>
      </p:sp>
      <p:sp>
        <p:nvSpPr>
          <p:cNvPr id="5" name="TextBox 4">
            <a:extLst>
              <a:ext uri="{FF2B5EF4-FFF2-40B4-BE49-F238E27FC236}">
                <a16:creationId xmlns:a16="http://schemas.microsoft.com/office/drawing/2014/main" id="{2EA91C6C-8214-0409-3186-3C02772EBFBB}"/>
              </a:ext>
            </a:extLst>
          </p:cNvPr>
          <p:cNvSpPr txBox="1"/>
          <p:nvPr/>
        </p:nvSpPr>
        <p:spPr>
          <a:xfrm>
            <a:off x="838200" y="6524184"/>
            <a:ext cx="7046594" cy="246221"/>
          </a:xfrm>
          <a:prstGeom prst="rect">
            <a:avLst/>
          </a:prstGeom>
          <a:noFill/>
        </p:spPr>
        <p:txBody>
          <a:bodyPr wrap="square">
            <a:spAutoFit/>
          </a:bodyPr>
          <a:lstStyle/>
          <a:p>
            <a:r>
              <a:rPr lang="en-US" sz="1000" kern="0" dirty="0">
                <a:solidFill>
                  <a:schemeClr val="bg1"/>
                </a:solidFill>
                <a:effectLst/>
                <a:latin typeface="Calibri" panose="020F0502020204030204" pitchFamily="34" charset="0"/>
                <a:ea typeface="Aptos" panose="020B0004020202020204" pitchFamily="34" charset="0"/>
              </a:rPr>
              <a:t>DJI Matrice 300 RTK Drone equipped with </a:t>
            </a:r>
            <a:r>
              <a:rPr lang="en-US" sz="1000" kern="0" dirty="0" err="1">
                <a:solidFill>
                  <a:schemeClr val="bg1"/>
                </a:solidFill>
                <a:effectLst/>
                <a:latin typeface="Calibri" panose="020F0502020204030204" pitchFamily="34" charset="0"/>
                <a:ea typeface="Aptos" panose="020B0004020202020204" pitchFamily="34" charset="0"/>
              </a:rPr>
              <a:t>Zenmuse</a:t>
            </a:r>
            <a:r>
              <a:rPr lang="en-US" sz="1000" kern="0" dirty="0">
                <a:solidFill>
                  <a:schemeClr val="bg1"/>
                </a:solidFill>
                <a:effectLst/>
                <a:latin typeface="Calibri" panose="020F0502020204030204" pitchFamily="34" charset="0"/>
                <a:ea typeface="Aptos" panose="020B0004020202020204" pitchFamily="34" charset="0"/>
              </a:rPr>
              <a:t> P1 camera during the mission at </a:t>
            </a:r>
            <a:r>
              <a:rPr lang="en-US" sz="1000" kern="0" dirty="0" err="1">
                <a:solidFill>
                  <a:schemeClr val="bg1"/>
                </a:solidFill>
                <a:effectLst/>
                <a:latin typeface="Calibri" panose="020F0502020204030204" pitchFamily="34" charset="0"/>
                <a:ea typeface="Aptos" panose="020B0004020202020204" pitchFamily="34" charset="0"/>
              </a:rPr>
              <a:t>Fuglebekken</a:t>
            </a:r>
            <a:r>
              <a:rPr lang="en-US" sz="1000" kern="0" dirty="0">
                <a:solidFill>
                  <a:schemeClr val="bg1"/>
                </a:solidFill>
                <a:effectLst/>
                <a:latin typeface="Calibri" panose="020F0502020204030204" pitchFamily="34" charset="0"/>
                <a:ea typeface="Aptos" panose="020B0004020202020204" pitchFamily="34" charset="0"/>
              </a:rPr>
              <a:t> catchment. (Alphonse et al., 2023)</a:t>
            </a:r>
            <a:endParaRPr lang="de-CH" sz="1000" dirty="0">
              <a:solidFill>
                <a:schemeClr val="bg1"/>
              </a:solidFill>
            </a:endParaRPr>
          </a:p>
        </p:txBody>
      </p:sp>
    </p:spTree>
    <p:extLst>
      <p:ext uri="{BB962C8B-B14F-4D97-AF65-F5344CB8AC3E}">
        <p14:creationId xmlns:p14="http://schemas.microsoft.com/office/powerpoint/2010/main" val="23681630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ide-Looking Airborne Radar - Radartutorial">
            <a:extLst>
              <a:ext uri="{FF2B5EF4-FFF2-40B4-BE49-F238E27FC236}">
                <a16:creationId xmlns:a16="http://schemas.microsoft.com/office/drawing/2014/main" id="{62C89219-871E-1C90-4DDC-5E65DB6BF9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7086" y="-43543"/>
            <a:ext cx="12279086" cy="694508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D326558-2D58-E311-4BAE-293BA5380D66}"/>
              </a:ext>
            </a:extLst>
          </p:cNvPr>
          <p:cNvSpPr>
            <a:spLocks noGrp="1"/>
          </p:cNvSpPr>
          <p:nvPr>
            <p:ph type="title"/>
          </p:nvPr>
        </p:nvSpPr>
        <p:spPr>
          <a:xfrm>
            <a:off x="348342" y="332468"/>
            <a:ext cx="10515600" cy="1325563"/>
          </a:xfrm>
        </p:spPr>
        <p:txBody>
          <a:bodyPr/>
          <a:lstStyle/>
          <a:p>
            <a:r>
              <a:rPr lang="de-DE" dirty="0" err="1">
                <a:solidFill>
                  <a:schemeClr val="bg1"/>
                </a:solidFill>
              </a:rPr>
              <a:t>Airplanes</a:t>
            </a:r>
            <a:endParaRPr lang="de-CH" dirty="0">
              <a:solidFill>
                <a:schemeClr val="bg1"/>
              </a:solidFill>
            </a:endParaRPr>
          </a:p>
        </p:txBody>
      </p:sp>
      <p:sp>
        <p:nvSpPr>
          <p:cNvPr id="5" name="TextBox 4">
            <a:extLst>
              <a:ext uri="{FF2B5EF4-FFF2-40B4-BE49-F238E27FC236}">
                <a16:creationId xmlns:a16="http://schemas.microsoft.com/office/drawing/2014/main" id="{48BE16CB-F236-4172-5564-54646921DAB3}"/>
              </a:ext>
            </a:extLst>
          </p:cNvPr>
          <p:cNvSpPr txBox="1"/>
          <p:nvPr/>
        </p:nvSpPr>
        <p:spPr>
          <a:xfrm>
            <a:off x="2832497" y="6319611"/>
            <a:ext cx="5788990" cy="369332"/>
          </a:xfrm>
          <a:prstGeom prst="rect">
            <a:avLst/>
          </a:prstGeom>
          <a:noFill/>
        </p:spPr>
        <p:txBody>
          <a:bodyPr wrap="square">
            <a:spAutoFit/>
          </a:bodyPr>
          <a:lstStyle/>
          <a:p>
            <a:r>
              <a:rPr lang="de-CH"/>
              <a:t>https://www.radartutorial.eu/20.airborne/ab06.en.html</a:t>
            </a:r>
            <a:endParaRPr lang="de-CH" dirty="0"/>
          </a:p>
        </p:txBody>
      </p:sp>
    </p:spTree>
    <p:extLst>
      <p:ext uri="{BB962C8B-B14F-4D97-AF65-F5344CB8AC3E}">
        <p14:creationId xmlns:p14="http://schemas.microsoft.com/office/powerpoint/2010/main" val="2985872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27" name="Rectangle 512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Sentinel-2">
            <a:extLst>
              <a:ext uri="{FF2B5EF4-FFF2-40B4-BE49-F238E27FC236}">
                <a16:creationId xmlns:a16="http://schemas.microsoft.com/office/drawing/2014/main" id="{3354AB28-284E-0282-16EE-14861754C21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2299" b="12701"/>
          <a:stretch>
            <a:fill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129" name="Rectangle 512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D4712E-F7C1-6A0E-30D7-B9F731CE28CB}"/>
              </a:ext>
            </a:extLst>
          </p:cNvPr>
          <p:cNvSpPr>
            <a:spLocks noGrp="1"/>
          </p:cNvSpPr>
          <p:nvPr>
            <p:ph type="title"/>
          </p:nvPr>
        </p:nvSpPr>
        <p:spPr>
          <a:xfrm>
            <a:off x="8186057" y="1279069"/>
            <a:ext cx="3448594" cy="92852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Satellites</a:t>
            </a:r>
          </a:p>
        </p:txBody>
      </p:sp>
      <p:sp>
        <p:nvSpPr>
          <p:cNvPr id="5" name="TextBox 4">
            <a:extLst>
              <a:ext uri="{FF2B5EF4-FFF2-40B4-BE49-F238E27FC236}">
                <a16:creationId xmlns:a16="http://schemas.microsoft.com/office/drawing/2014/main" id="{1A0A278D-A784-4580-F532-2CC6A0BE8AE1}"/>
              </a:ext>
            </a:extLst>
          </p:cNvPr>
          <p:cNvSpPr txBox="1"/>
          <p:nvPr/>
        </p:nvSpPr>
        <p:spPr>
          <a:xfrm>
            <a:off x="272142" y="6407657"/>
            <a:ext cx="6521137" cy="249585"/>
          </a:xfrm>
          <a:prstGeom prst="rect">
            <a:avLst/>
          </a:prstGeom>
          <a:effectLst>
            <a:outerShdw blurRad="50800" dist="38100" dir="2700000" algn="tl" rotWithShape="0">
              <a:prstClr val="black">
                <a:alpha val="40000"/>
              </a:prstClr>
            </a:outerShdw>
          </a:effectLst>
        </p:spPr>
        <p:txBody>
          <a:bodyPr vert="horz" lIns="91440" tIns="45720" rIns="91440" bIns="45720" rtlCol="0">
            <a:normAutofit/>
          </a:bodyPr>
          <a:lstStyle/>
          <a:p>
            <a:pPr>
              <a:lnSpc>
                <a:spcPct val="90000"/>
              </a:lnSpc>
              <a:spcBef>
                <a:spcPts val="1000"/>
              </a:spcBef>
            </a:pPr>
            <a:r>
              <a:rPr lang="en-US" sz="1000" dirty="0">
                <a:solidFill>
                  <a:srgbClr val="FFFFFF"/>
                </a:solidFill>
              </a:rPr>
              <a:t>https://sentiwiki.copernicus.eu/web/sentinel-2</a:t>
            </a:r>
          </a:p>
        </p:txBody>
      </p:sp>
    </p:spTree>
    <p:extLst>
      <p:ext uri="{BB962C8B-B14F-4D97-AF65-F5344CB8AC3E}">
        <p14:creationId xmlns:p14="http://schemas.microsoft.com/office/powerpoint/2010/main" val="400370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07B8DB-C0C7-E2DF-6C9B-8A04C5B8DD15}"/>
              </a:ext>
            </a:extLst>
          </p:cNvPr>
          <p:cNvSpPr>
            <a:spLocks noGrp="1"/>
          </p:cNvSpPr>
          <p:nvPr>
            <p:ph type="title"/>
          </p:nvPr>
        </p:nvSpPr>
        <p:spPr>
          <a:xfrm>
            <a:off x="6803409" y="762001"/>
            <a:ext cx="4156512" cy="1708244"/>
          </a:xfrm>
        </p:spPr>
        <p:txBody>
          <a:bodyPr anchor="ctr">
            <a:normAutofit/>
          </a:bodyPr>
          <a:lstStyle/>
          <a:p>
            <a:r>
              <a:rPr lang="de-DE" sz="4000" dirty="0" err="1"/>
              <a:t>Important</a:t>
            </a:r>
            <a:r>
              <a:rPr lang="de-DE" sz="4000" dirty="0"/>
              <a:t> </a:t>
            </a:r>
            <a:r>
              <a:rPr lang="de-DE" sz="4000" dirty="0" err="1"/>
              <a:t>Notice</a:t>
            </a:r>
            <a:endParaRPr lang="de-CH" sz="4000" dirty="0"/>
          </a:p>
        </p:txBody>
      </p:sp>
      <p:pic>
        <p:nvPicPr>
          <p:cNvPr id="15" name="Picture 14">
            <a:extLst>
              <a:ext uri="{FF2B5EF4-FFF2-40B4-BE49-F238E27FC236}">
                <a16:creationId xmlns:a16="http://schemas.microsoft.com/office/drawing/2014/main" id="{32B5F424-04D3-09B4-172E-39615B1C354E}"/>
              </a:ext>
            </a:extLst>
          </p:cNvPr>
          <p:cNvPicPr>
            <a:picLocks noChangeAspect="1"/>
          </p:cNvPicPr>
          <p:nvPr/>
        </p:nvPicPr>
        <p:blipFill>
          <a:blip r:embed="rId2"/>
          <a:srcRect l="6328" r="43672"/>
          <a:stretch>
            <a:fillRect/>
          </a:stretch>
        </p:blipFill>
        <p:spPr>
          <a:xfrm>
            <a:off x="-1" y="-2"/>
            <a:ext cx="6096001" cy="6858002"/>
          </a:xfrm>
          <a:prstGeom prst="rect">
            <a:avLst/>
          </a:prstGeom>
        </p:spPr>
      </p:pic>
      <p:sp>
        <p:nvSpPr>
          <p:cNvPr id="3" name="Content Placeholder 2">
            <a:extLst>
              <a:ext uri="{FF2B5EF4-FFF2-40B4-BE49-F238E27FC236}">
                <a16:creationId xmlns:a16="http://schemas.microsoft.com/office/drawing/2014/main" id="{B11A80E6-D331-41AB-8755-F75966FC8E69}"/>
              </a:ext>
            </a:extLst>
          </p:cNvPr>
          <p:cNvSpPr>
            <a:spLocks noGrp="1"/>
          </p:cNvSpPr>
          <p:nvPr>
            <p:ph idx="1"/>
          </p:nvPr>
        </p:nvSpPr>
        <p:spPr>
          <a:xfrm>
            <a:off x="6803408" y="2470245"/>
            <a:ext cx="4613005" cy="3769835"/>
          </a:xfrm>
        </p:spPr>
        <p:txBody>
          <a:bodyPr anchor="ctr">
            <a:normAutofit/>
          </a:bodyPr>
          <a:lstStyle/>
          <a:p>
            <a:pPr marL="0" indent="0">
              <a:buNone/>
            </a:pPr>
            <a:r>
              <a:rPr lang="de-DE" sz="2000" dirty="0"/>
              <a:t>Ante Elon: </a:t>
            </a:r>
            <a:r>
              <a:rPr lang="de-DE" sz="2000" dirty="0" err="1"/>
              <a:t>Satellites</a:t>
            </a:r>
            <a:r>
              <a:rPr lang="de-DE" sz="2000" dirty="0"/>
              <a:t> </a:t>
            </a:r>
            <a:r>
              <a:rPr lang="de-DE" sz="2000" dirty="0" err="1"/>
              <a:t>were</a:t>
            </a:r>
            <a:r>
              <a:rPr lang="de-DE" sz="2000" dirty="0"/>
              <a:t> </a:t>
            </a:r>
            <a:r>
              <a:rPr lang="de-DE" sz="2000" dirty="0" err="1"/>
              <a:t>launched</a:t>
            </a:r>
            <a:r>
              <a:rPr lang="de-DE" sz="2000" dirty="0"/>
              <a:t> </a:t>
            </a:r>
            <a:r>
              <a:rPr lang="de-DE" sz="2000" dirty="0" err="1"/>
              <a:t>by</a:t>
            </a:r>
            <a:r>
              <a:rPr lang="de-DE" sz="2000" dirty="0"/>
              <a:t> </a:t>
            </a:r>
            <a:r>
              <a:rPr lang="de-DE" sz="2000" dirty="0" err="1"/>
              <a:t>governments</a:t>
            </a:r>
            <a:br>
              <a:rPr lang="de-DE" sz="2000" dirty="0"/>
            </a:br>
            <a:endParaRPr lang="de-DE" sz="2000" dirty="0"/>
          </a:p>
          <a:p>
            <a:pPr marL="0" indent="0">
              <a:buNone/>
            </a:pPr>
            <a:r>
              <a:rPr lang="de-DE" sz="2000" dirty="0"/>
              <a:t>Post Elon: </a:t>
            </a:r>
            <a:r>
              <a:rPr lang="de-DE" sz="2000" dirty="0" err="1"/>
              <a:t>Satellites</a:t>
            </a:r>
            <a:r>
              <a:rPr lang="de-DE" sz="2000" dirty="0"/>
              <a:t> </a:t>
            </a:r>
            <a:r>
              <a:rPr lang="de-DE" sz="2000" dirty="0" err="1"/>
              <a:t>became</a:t>
            </a:r>
            <a:r>
              <a:rPr lang="de-DE" sz="2000" dirty="0"/>
              <a:t> </a:t>
            </a:r>
            <a:r>
              <a:rPr lang="de-DE" sz="2000" dirty="0" err="1"/>
              <a:t>commercial</a:t>
            </a:r>
            <a:r>
              <a:rPr lang="de-DE" sz="2000" dirty="0"/>
              <a:t> </a:t>
            </a:r>
            <a:r>
              <a:rPr lang="de-DE" sz="2000" dirty="0" err="1"/>
              <a:t>products</a:t>
            </a:r>
            <a:br>
              <a:rPr lang="de-DE" sz="2000" dirty="0"/>
            </a:br>
            <a:endParaRPr lang="de-DE" sz="2000" dirty="0"/>
          </a:p>
          <a:p>
            <a:pPr marL="0" indent="0">
              <a:buNone/>
            </a:pPr>
            <a:r>
              <a:rPr lang="de-DE" sz="2000" dirty="0"/>
              <a:t>BUT: </a:t>
            </a:r>
            <a:br>
              <a:rPr lang="de-DE" sz="2000" dirty="0"/>
            </a:br>
            <a:r>
              <a:rPr lang="de-DE" sz="2000" dirty="0" err="1"/>
              <a:t>Practically</a:t>
            </a:r>
            <a:r>
              <a:rPr lang="de-DE" sz="2000" dirty="0"/>
              <a:t> all </a:t>
            </a:r>
            <a:r>
              <a:rPr lang="de-DE" sz="2000" dirty="0" err="1"/>
              <a:t>Satellites</a:t>
            </a:r>
            <a:r>
              <a:rPr lang="de-DE" sz="2000" dirty="0"/>
              <a:t> </a:t>
            </a:r>
            <a:r>
              <a:rPr lang="de-DE" sz="2000" dirty="0" err="1"/>
              <a:t>are</a:t>
            </a:r>
            <a:r>
              <a:rPr lang="de-DE" sz="2000" dirty="0"/>
              <a:t> Dual-Use</a:t>
            </a:r>
          </a:p>
          <a:p>
            <a:pPr lvl="1"/>
            <a:r>
              <a:rPr lang="de-DE" sz="2000" dirty="0"/>
              <a:t>Science</a:t>
            </a:r>
          </a:p>
          <a:p>
            <a:pPr lvl="1"/>
            <a:r>
              <a:rPr lang="de-DE" sz="2000" dirty="0"/>
              <a:t>Military</a:t>
            </a:r>
            <a:endParaRPr lang="de-CH" sz="2000" dirty="0"/>
          </a:p>
        </p:txBody>
      </p:sp>
    </p:spTree>
    <p:extLst>
      <p:ext uri="{BB962C8B-B14F-4D97-AF65-F5344CB8AC3E}">
        <p14:creationId xmlns:p14="http://schemas.microsoft.com/office/powerpoint/2010/main" val="195139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ow many stars are in the universe">
            <a:extLst>
              <a:ext uri="{FF2B5EF4-FFF2-40B4-BE49-F238E27FC236}">
                <a16:creationId xmlns:a16="http://schemas.microsoft.com/office/drawing/2014/main" id="{C3724AB1-A03B-D0E5-8F59-0EFE6B6C75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395" y="-262891"/>
            <a:ext cx="12638224" cy="842158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7F415500-F645-987E-94F9-45D04E408D30}"/>
              </a:ext>
            </a:extLst>
          </p:cNvPr>
          <p:cNvSpPr>
            <a:spLocks noGrp="1"/>
          </p:cNvSpPr>
          <p:nvPr>
            <p:ph type="title"/>
          </p:nvPr>
        </p:nvSpPr>
        <p:spPr>
          <a:xfrm>
            <a:off x="838200" y="365125"/>
            <a:ext cx="10515600" cy="1325563"/>
          </a:xfrm>
        </p:spPr>
        <p:txBody>
          <a:bodyPr>
            <a:normAutofit/>
          </a:bodyPr>
          <a:lstStyle/>
          <a:p>
            <a:r>
              <a:rPr lang="de-CH" sz="5400" dirty="0">
                <a:solidFill>
                  <a:schemeClr val="bg1"/>
                </a:solidFill>
              </a:rPr>
              <a:t>Chapter 2: </a:t>
            </a:r>
            <a:r>
              <a:rPr lang="de-CH" sz="5400" dirty="0" err="1">
                <a:solidFill>
                  <a:schemeClr val="bg1"/>
                </a:solidFill>
              </a:rPr>
              <a:t>Active</a:t>
            </a:r>
            <a:r>
              <a:rPr lang="de-CH" sz="5400" dirty="0">
                <a:solidFill>
                  <a:schemeClr val="bg1"/>
                </a:solidFill>
              </a:rPr>
              <a:t> &amp; Passive Sensors</a:t>
            </a:r>
          </a:p>
        </p:txBody>
      </p:sp>
      <p:graphicFrame>
        <p:nvGraphicFramePr>
          <p:cNvPr id="7" name="Content Placeholder 2">
            <a:extLst>
              <a:ext uri="{FF2B5EF4-FFF2-40B4-BE49-F238E27FC236}">
                <a16:creationId xmlns:a16="http://schemas.microsoft.com/office/drawing/2014/main" id="{F528B9FA-B4C3-4BB4-F4AE-A1BB57F870CA}"/>
              </a:ext>
            </a:extLst>
          </p:cNvPr>
          <p:cNvGraphicFramePr>
            <a:graphicFrameLocks noGrp="1"/>
          </p:cNvGraphicFramePr>
          <p:nvPr>
            <p:ph idx="1"/>
            <p:extLst>
              <p:ext uri="{D42A27DB-BD31-4B8C-83A1-F6EECF244321}">
                <p14:modId xmlns:p14="http://schemas.microsoft.com/office/powerpoint/2010/main" val="462439090"/>
              </p:ext>
            </p:extLst>
          </p:nvPr>
        </p:nvGraphicFramePr>
        <p:xfrm>
          <a:off x="838200" y="2228087"/>
          <a:ext cx="10515600" cy="39488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31732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1DDC-1997-E76A-F57F-39148A7A7766}"/>
              </a:ext>
            </a:extLst>
          </p:cNvPr>
          <p:cNvSpPr>
            <a:spLocks noGrp="1"/>
          </p:cNvSpPr>
          <p:nvPr>
            <p:ph type="title"/>
          </p:nvPr>
        </p:nvSpPr>
        <p:spPr/>
        <p:txBody>
          <a:bodyPr/>
          <a:lstStyle/>
          <a:p>
            <a:r>
              <a:rPr lang="de-DE" dirty="0" err="1"/>
              <a:t>Active</a:t>
            </a:r>
            <a:r>
              <a:rPr lang="de-DE" dirty="0"/>
              <a:t> and Passive Sensors</a:t>
            </a:r>
            <a:endParaRPr lang="de-CH" dirty="0"/>
          </a:p>
        </p:txBody>
      </p:sp>
      <p:pic>
        <p:nvPicPr>
          <p:cNvPr id="4" name="Grafik 1" descr="Ein Bild, das Text, Screenshot, Kreis, Planet enthält.&#10;&#10;KI-generierte Inhalte können fehlerhaft sein.">
            <a:extLst>
              <a:ext uri="{FF2B5EF4-FFF2-40B4-BE49-F238E27FC236}">
                <a16:creationId xmlns:a16="http://schemas.microsoft.com/office/drawing/2014/main" id="{402EEEB8-F46F-6756-86F5-0934D7510C0B}"/>
              </a:ext>
            </a:extLst>
          </p:cNvPr>
          <p:cNvPicPr>
            <a:picLocks noChangeAspect="1"/>
          </p:cNvPicPr>
          <p:nvPr/>
        </p:nvPicPr>
        <p:blipFill>
          <a:blip r:embed="rId2"/>
          <a:stretch>
            <a:fillRect/>
          </a:stretch>
        </p:blipFill>
        <p:spPr>
          <a:xfrm>
            <a:off x="729025" y="1834242"/>
            <a:ext cx="10809832" cy="4653695"/>
          </a:xfrm>
          <a:prstGeom prst="rect">
            <a:avLst/>
          </a:prstGeom>
        </p:spPr>
      </p:pic>
    </p:spTree>
    <p:extLst>
      <p:ext uri="{BB962C8B-B14F-4D97-AF65-F5344CB8AC3E}">
        <p14:creationId xmlns:p14="http://schemas.microsoft.com/office/powerpoint/2010/main" val="3022315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969FCD-1D1C-8920-E97B-996581B6DB64}"/>
              </a:ext>
            </a:extLst>
          </p:cNvPr>
          <p:cNvSpPr>
            <a:spLocks noGrp="1"/>
          </p:cNvSpPr>
          <p:nvPr>
            <p:ph type="title"/>
          </p:nvPr>
        </p:nvSpPr>
        <p:spPr>
          <a:xfrm>
            <a:off x="5682343" y="0"/>
            <a:ext cx="5832750" cy="1708244"/>
          </a:xfrm>
        </p:spPr>
        <p:txBody>
          <a:bodyPr vert="horz" lIns="91440" tIns="45720" rIns="91440" bIns="45720" rtlCol="0" anchor="ctr">
            <a:normAutofit/>
          </a:bodyPr>
          <a:lstStyle/>
          <a:p>
            <a:r>
              <a:rPr lang="en-US" sz="4000" dirty="0"/>
              <a:t>Active and Passive Sensors</a:t>
            </a:r>
          </a:p>
        </p:txBody>
      </p:sp>
      <p:sp>
        <p:nvSpPr>
          <p:cNvPr id="5" name="TextBox 4">
            <a:extLst>
              <a:ext uri="{FF2B5EF4-FFF2-40B4-BE49-F238E27FC236}">
                <a16:creationId xmlns:a16="http://schemas.microsoft.com/office/drawing/2014/main" id="{C48D3446-D903-D71A-14D9-27EA469EED10}"/>
              </a:ext>
            </a:extLst>
          </p:cNvPr>
          <p:cNvSpPr txBox="1"/>
          <p:nvPr/>
        </p:nvSpPr>
        <p:spPr>
          <a:xfrm>
            <a:off x="5682343" y="1708244"/>
            <a:ext cx="5832750" cy="4484913"/>
          </a:xfrm>
          <a:prstGeom prst="rect">
            <a:avLst/>
          </a:prstGeom>
        </p:spPr>
        <p:txBody>
          <a:bodyPr vert="horz" lIns="91440" tIns="45720" rIns="91440" bIns="45720" rtlCol="0" anchor="ctr">
            <a:normAutofit lnSpcReduction="10000"/>
          </a:bodyPr>
          <a:lstStyle/>
          <a:p>
            <a:pPr marL="285750" indent="-228600">
              <a:lnSpc>
                <a:spcPct val="90000"/>
              </a:lnSpc>
              <a:spcAft>
                <a:spcPts val="600"/>
              </a:spcAft>
              <a:buFont typeface="Arial" panose="020B0604020202020204" pitchFamily="34" charset="0"/>
              <a:buChar char="•"/>
            </a:pPr>
            <a:r>
              <a:rPr lang="en-US" sz="1600" b="1" dirty="0">
                <a:effectLst/>
              </a:rPr>
              <a:t>Passive sensors </a:t>
            </a:r>
            <a:r>
              <a:rPr lang="en-US" sz="1600" dirty="0">
                <a:effectLst/>
              </a:rPr>
              <a:t>rely on natural sources of energy, most commonly the sun, to measure reflected radiation in the visible to shortwave infrared part of the spectrum or emitted longwave infrared radiation in the thermal domain (James B. Campbell &amp; Randolph H. Wynne, 2013; Jensen, 2016). </a:t>
            </a:r>
            <a:br>
              <a:rPr lang="en-US" sz="1600" dirty="0">
                <a:effectLst/>
              </a:rPr>
            </a:br>
            <a:endParaRPr lang="en-US" sz="1600" dirty="0">
              <a:effectLst/>
            </a:endParaRPr>
          </a:p>
          <a:p>
            <a:pPr marL="742950" lvl="1" indent="-228600">
              <a:lnSpc>
                <a:spcPct val="90000"/>
              </a:lnSpc>
              <a:spcAft>
                <a:spcPts val="600"/>
              </a:spcAft>
              <a:buFont typeface="Arial" panose="020B0604020202020204" pitchFamily="34" charset="0"/>
              <a:buChar char="•"/>
            </a:pPr>
            <a:r>
              <a:rPr lang="en-US" sz="1600" dirty="0"/>
              <a:t>Optical</a:t>
            </a:r>
          </a:p>
          <a:p>
            <a:pPr marL="742950" lvl="1" indent="-228600">
              <a:lnSpc>
                <a:spcPct val="90000"/>
              </a:lnSpc>
              <a:spcAft>
                <a:spcPts val="600"/>
              </a:spcAft>
              <a:buFont typeface="Arial" panose="020B0604020202020204" pitchFamily="34" charset="0"/>
              <a:buChar char="•"/>
            </a:pPr>
            <a:r>
              <a:rPr lang="en-US" sz="1600" dirty="0">
                <a:effectLst/>
              </a:rPr>
              <a:t>Thermal</a:t>
            </a:r>
          </a:p>
          <a:p>
            <a:pPr marL="742950" lvl="1" indent="-228600">
              <a:lnSpc>
                <a:spcPct val="90000"/>
              </a:lnSpc>
              <a:spcAft>
                <a:spcPts val="600"/>
              </a:spcAft>
              <a:buFont typeface="Arial" panose="020B0604020202020204" pitchFamily="34" charset="0"/>
              <a:buChar char="•"/>
            </a:pPr>
            <a:r>
              <a:rPr lang="en-US" sz="1600" dirty="0"/>
              <a:t>Multispectral</a:t>
            </a:r>
          </a:p>
          <a:p>
            <a:pPr marL="742950" lvl="1" indent="-228600">
              <a:lnSpc>
                <a:spcPct val="90000"/>
              </a:lnSpc>
              <a:spcAft>
                <a:spcPts val="600"/>
              </a:spcAft>
              <a:buFont typeface="Arial" panose="020B0604020202020204" pitchFamily="34" charset="0"/>
              <a:buChar char="•"/>
            </a:pPr>
            <a:r>
              <a:rPr lang="en-US" sz="1600" dirty="0">
                <a:effectLst/>
              </a:rPr>
              <a:t>Hyperspectral</a:t>
            </a:r>
            <a:br>
              <a:rPr lang="en-US" sz="1600" dirty="0">
                <a:effectLst/>
              </a:rPr>
            </a:br>
            <a:endParaRPr lang="en-US" sz="1600" dirty="0">
              <a:effectLst/>
            </a:endParaRPr>
          </a:p>
          <a:p>
            <a:pPr marL="285750" indent="-228600">
              <a:lnSpc>
                <a:spcPct val="90000"/>
              </a:lnSpc>
              <a:spcAft>
                <a:spcPts val="600"/>
              </a:spcAft>
              <a:buFont typeface="Arial" panose="020B0604020202020204" pitchFamily="34" charset="0"/>
              <a:buChar char="•"/>
            </a:pPr>
            <a:r>
              <a:rPr lang="en-US" sz="1600" b="1" dirty="0">
                <a:effectLst/>
              </a:rPr>
              <a:t>Active sensors</a:t>
            </a:r>
            <a:r>
              <a:rPr lang="en-US" sz="1600" dirty="0">
                <a:effectLst/>
              </a:rPr>
              <a:t>, generate their own signal, usually in the form of microwave or laser pulses, transmit it towards the Earth’s surface, and measure the backscattered return (Woodhouse, 2017). </a:t>
            </a:r>
            <a:br>
              <a:rPr lang="en-US" sz="1600" dirty="0">
                <a:effectLst/>
              </a:rPr>
            </a:br>
            <a:endParaRPr lang="en-US" sz="1600" dirty="0">
              <a:effectLst/>
            </a:endParaRPr>
          </a:p>
          <a:p>
            <a:pPr marL="742950" lvl="1" indent="-228600">
              <a:lnSpc>
                <a:spcPct val="90000"/>
              </a:lnSpc>
              <a:spcAft>
                <a:spcPts val="600"/>
              </a:spcAft>
              <a:buFont typeface="Arial" panose="020B0604020202020204" pitchFamily="34" charset="0"/>
              <a:buChar char="•"/>
            </a:pPr>
            <a:r>
              <a:rPr lang="en-US" sz="1600" dirty="0"/>
              <a:t>LiDAR</a:t>
            </a:r>
          </a:p>
          <a:p>
            <a:pPr marL="742950" lvl="1" indent="-228600">
              <a:lnSpc>
                <a:spcPct val="90000"/>
              </a:lnSpc>
              <a:spcAft>
                <a:spcPts val="600"/>
              </a:spcAft>
              <a:buFont typeface="Arial" panose="020B0604020202020204" pitchFamily="34" charset="0"/>
              <a:buChar char="•"/>
            </a:pPr>
            <a:r>
              <a:rPr lang="en-US" sz="1600" dirty="0"/>
              <a:t>RADAR / SAR</a:t>
            </a:r>
          </a:p>
        </p:txBody>
      </p:sp>
      <p:pic>
        <p:nvPicPr>
          <p:cNvPr id="10" name="Picture 9">
            <a:extLst>
              <a:ext uri="{FF2B5EF4-FFF2-40B4-BE49-F238E27FC236}">
                <a16:creationId xmlns:a16="http://schemas.microsoft.com/office/drawing/2014/main" id="{4DED813C-93A0-0095-863D-A8B711ECE47D}"/>
              </a:ext>
            </a:extLst>
          </p:cNvPr>
          <p:cNvPicPr>
            <a:picLocks noChangeAspect="1"/>
          </p:cNvPicPr>
          <p:nvPr/>
        </p:nvPicPr>
        <p:blipFill>
          <a:blip r:embed="rId2"/>
          <a:stretch>
            <a:fillRect/>
          </a:stretch>
        </p:blipFill>
        <p:spPr>
          <a:xfrm>
            <a:off x="-76200" y="-1"/>
            <a:ext cx="5075442" cy="6858001"/>
          </a:xfrm>
          <a:prstGeom prst="rect">
            <a:avLst/>
          </a:prstGeom>
        </p:spPr>
      </p:pic>
    </p:spTree>
    <p:extLst>
      <p:ext uri="{BB962C8B-B14F-4D97-AF65-F5344CB8AC3E}">
        <p14:creationId xmlns:p14="http://schemas.microsoft.com/office/powerpoint/2010/main" val="8129643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263B9-91D8-3053-D000-6CA58A6C4454}"/>
              </a:ext>
            </a:extLst>
          </p:cNvPr>
          <p:cNvSpPr>
            <a:spLocks noGrp="1"/>
          </p:cNvSpPr>
          <p:nvPr>
            <p:ph type="title"/>
          </p:nvPr>
        </p:nvSpPr>
        <p:spPr>
          <a:xfrm>
            <a:off x="838200" y="-124732"/>
            <a:ext cx="10515600" cy="1325563"/>
          </a:xfrm>
        </p:spPr>
        <p:txBody>
          <a:bodyPr/>
          <a:lstStyle/>
          <a:p>
            <a:r>
              <a:rPr lang="de-DE" dirty="0" err="1"/>
              <a:t>Electromagnetic</a:t>
            </a:r>
            <a:r>
              <a:rPr lang="de-DE" dirty="0"/>
              <a:t> </a:t>
            </a:r>
            <a:r>
              <a:rPr lang="de-DE" dirty="0" err="1"/>
              <a:t>Spectrum</a:t>
            </a:r>
            <a:endParaRPr lang="de-CH" dirty="0"/>
          </a:p>
        </p:txBody>
      </p:sp>
      <p:pic>
        <p:nvPicPr>
          <p:cNvPr id="4" name="Grafik 461626018" descr="Ein Bild, das Text, Screenshot, Schrift, Zahl enthält.&#10;&#10;KI-generierte Inhalte können fehlerhaft sein.">
            <a:extLst>
              <a:ext uri="{FF2B5EF4-FFF2-40B4-BE49-F238E27FC236}">
                <a16:creationId xmlns:a16="http://schemas.microsoft.com/office/drawing/2014/main" id="{E10C97AC-5B6C-11DE-A22A-9E2D01BE6109}"/>
              </a:ext>
            </a:extLst>
          </p:cNvPr>
          <p:cNvPicPr>
            <a:picLocks noChangeAspect="1"/>
          </p:cNvPicPr>
          <p:nvPr/>
        </p:nvPicPr>
        <p:blipFill>
          <a:blip r:embed="rId2"/>
          <a:stretch>
            <a:fillRect/>
          </a:stretch>
        </p:blipFill>
        <p:spPr>
          <a:xfrm>
            <a:off x="838199" y="808944"/>
            <a:ext cx="10080171" cy="5610145"/>
          </a:xfrm>
          <a:prstGeom prst="rect">
            <a:avLst/>
          </a:prstGeom>
        </p:spPr>
      </p:pic>
      <p:sp>
        <p:nvSpPr>
          <p:cNvPr id="6" name="TextBox 5">
            <a:extLst>
              <a:ext uri="{FF2B5EF4-FFF2-40B4-BE49-F238E27FC236}">
                <a16:creationId xmlns:a16="http://schemas.microsoft.com/office/drawing/2014/main" id="{9A1E7DAD-BB9A-84E6-C6A3-F1F680456CBE}"/>
              </a:ext>
            </a:extLst>
          </p:cNvPr>
          <p:cNvSpPr txBox="1"/>
          <p:nvPr/>
        </p:nvSpPr>
        <p:spPr>
          <a:xfrm>
            <a:off x="974271" y="6336925"/>
            <a:ext cx="8490857" cy="461665"/>
          </a:xfrm>
          <a:prstGeom prst="rect">
            <a:avLst/>
          </a:prstGeom>
          <a:noFill/>
        </p:spPr>
        <p:txBody>
          <a:bodyPr wrap="square">
            <a:spAutoFit/>
          </a:bodyPr>
          <a:lstStyle/>
          <a:p>
            <a:r>
              <a:rPr lang="en-US" sz="1200" kern="0" dirty="0">
                <a:effectLst/>
                <a:latin typeface="Calibri" panose="020F0502020204030204" pitchFamily="34" charset="0"/>
                <a:ea typeface="Aptos" panose="020B0004020202020204" pitchFamily="34" charset="0"/>
              </a:rPr>
              <a:t>The electromagnetic spectrum typically used in remote sensing, and spectral reflectance curves show the distinct signatures of vegetation, soil, and water, which are fundamental for interpretation </a:t>
            </a:r>
            <a:r>
              <a:rPr lang="en-US" sz="900" kern="0" dirty="0">
                <a:effectLst/>
                <a:latin typeface="Calibri" panose="020F0502020204030204" pitchFamily="34" charset="0"/>
                <a:ea typeface="Aptos" panose="020B0004020202020204" pitchFamily="34" charset="0"/>
              </a:rPr>
              <a:t>(Jensen, 2016)</a:t>
            </a:r>
            <a:r>
              <a:rPr lang="en-US" sz="1200" kern="0" dirty="0">
                <a:effectLst/>
                <a:latin typeface="Calibri" panose="020F0502020204030204" pitchFamily="34" charset="0"/>
                <a:ea typeface="Aptos" panose="020B0004020202020204" pitchFamily="34" charset="0"/>
              </a:rPr>
              <a:t>.</a:t>
            </a:r>
            <a:endParaRPr lang="de-CH" sz="1200" dirty="0"/>
          </a:p>
        </p:txBody>
      </p:sp>
    </p:spTree>
    <p:extLst>
      <p:ext uri="{BB962C8B-B14F-4D97-AF65-F5344CB8AC3E}">
        <p14:creationId xmlns:p14="http://schemas.microsoft.com/office/powerpoint/2010/main" val="26004586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E47225-24E3-5D82-F0F8-562D0D54141E}"/>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0E91046-EF9B-2EE3-70CD-400CD93BCEF7}"/>
              </a:ext>
            </a:extLst>
          </p:cNvPr>
          <p:cNvPicPr>
            <a:picLocks noChangeAspect="1"/>
          </p:cNvPicPr>
          <p:nvPr/>
        </p:nvPicPr>
        <p:blipFill>
          <a:blip r:embed="rId2">
            <a:alphaModFix amt="60000"/>
          </a:blip>
          <a:srcRect t="31118" b="12632"/>
          <a:stretch>
            <a:fillRect/>
          </a:stretch>
        </p:blipFill>
        <p:spPr>
          <a:xfrm>
            <a:off x="-1" y="10"/>
            <a:ext cx="12192001" cy="6857990"/>
          </a:xfrm>
          <a:prstGeom prst="rect">
            <a:avLst/>
          </a:prstGeom>
        </p:spPr>
      </p:pic>
      <p:sp>
        <p:nvSpPr>
          <p:cNvPr id="20" name="Title 19">
            <a:extLst>
              <a:ext uri="{FF2B5EF4-FFF2-40B4-BE49-F238E27FC236}">
                <a16:creationId xmlns:a16="http://schemas.microsoft.com/office/drawing/2014/main" id="{F6D30C92-B2B3-82A2-BD69-76B1676424E1}"/>
              </a:ext>
            </a:extLst>
          </p:cNvPr>
          <p:cNvSpPr>
            <a:spLocks noGrp="1"/>
          </p:cNvSpPr>
          <p:nvPr>
            <p:ph type="title"/>
          </p:nvPr>
        </p:nvSpPr>
        <p:spPr/>
        <p:txBody>
          <a:bodyPr/>
          <a:lstStyle/>
          <a:p>
            <a:endParaRPr lang="de-CH"/>
          </a:p>
        </p:txBody>
      </p:sp>
      <p:sp>
        <p:nvSpPr>
          <p:cNvPr id="21" name="Content Placeholder 20">
            <a:extLst>
              <a:ext uri="{FF2B5EF4-FFF2-40B4-BE49-F238E27FC236}">
                <a16:creationId xmlns:a16="http://schemas.microsoft.com/office/drawing/2014/main" id="{F29F6D6C-F40C-BE5D-3BCC-AF29EEFDCA20}"/>
              </a:ext>
            </a:extLst>
          </p:cNvPr>
          <p:cNvSpPr>
            <a:spLocks noGrp="1"/>
          </p:cNvSpPr>
          <p:nvPr>
            <p:ph idx="1"/>
          </p:nvPr>
        </p:nvSpPr>
        <p:spPr/>
        <p:txBody>
          <a:bodyPr/>
          <a:lstStyle/>
          <a:p>
            <a:endParaRPr lang="de-CH"/>
          </a:p>
        </p:txBody>
      </p:sp>
    </p:spTree>
    <p:extLst>
      <p:ext uri="{BB962C8B-B14F-4D97-AF65-F5344CB8AC3E}">
        <p14:creationId xmlns:p14="http://schemas.microsoft.com/office/powerpoint/2010/main" val="35625741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2202C7-7F26-F90A-13DC-4B6F2D3512C6}"/>
              </a:ext>
            </a:extLst>
          </p:cNvPr>
          <p:cNvSpPr>
            <a:spLocks noGrp="1"/>
          </p:cNvSpPr>
          <p:nvPr>
            <p:ph type="title"/>
          </p:nvPr>
        </p:nvSpPr>
        <p:spPr/>
        <p:txBody>
          <a:bodyPr/>
          <a:lstStyle/>
          <a:p>
            <a:endParaRPr lang="de-CH"/>
          </a:p>
        </p:txBody>
      </p:sp>
      <p:sp>
        <p:nvSpPr>
          <p:cNvPr id="3" name="Content Placeholder 2">
            <a:extLst>
              <a:ext uri="{FF2B5EF4-FFF2-40B4-BE49-F238E27FC236}">
                <a16:creationId xmlns:a16="http://schemas.microsoft.com/office/drawing/2014/main" id="{8688B3CD-7DDC-ACE2-BD5C-7D6A144A1446}"/>
              </a:ext>
            </a:extLst>
          </p:cNvPr>
          <p:cNvSpPr>
            <a:spLocks noGrp="1"/>
          </p:cNvSpPr>
          <p:nvPr>
            <p:ph idx="1"/>
          </p:nvPr>
        </p:nvSpPr>
        <p:spPr/>
        <p:txBody>
          <a:bodyPr/>
          <a:lstStyle/>
          <a:p>
            <a:endParaRPr lang="de-CH"/>
          </a:p>
        </p:txBody>
      </p:sp>
    </p:spTree>
    <p:extLst>
      <p:ext uri="{BB962C8B-B14F-4D97-AF65-F5344CB8AC3E}">
        <p14:creationId xmlns:p14="http://schemas.microsoft.com/office/powerpoint/2010/main" val="23968194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D402AFF-787F-A0CD-61D9-D4CD8998D0DB}"/>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0D1A8DB-990F-235C-BCCF-D73FFF060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B685569-78FC-1DA1-0410-77604F0C3F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51CE7318-9650-7125-6127-529D979F90EB}"/>
              </a:ext>
            </a:extLst>
          </p:cNvPr>
          <p:cNvPicPr>
            <a:picLocks noChangeAspect="1"/>
          </p:cNvPicPr>
          <p:nvPr/>
        </p:nvPicPr>
        <p:blipFill>
          <a:blip r:embed="rId2">
            <a:alphaModFix amt="60000"/>
          </a:blip>
          <a:srcRect t="31118" b="12632"/>
          <a:stretch>
            <a:fillRect/>
          </a:stretch>
        </p:blipFill>
        <p:spPr>
          <a:xfrm>
            <a:off x="-1" y="10"/>
            <a:ext cx="12192001" cy="6857990"/>
          </a:xfrm>
          <a:prstGeom prst="rect">
            <a:avLst/>
          </a:prstGeom>
        </p:spPr>
      </p:pic>
      <p:sp>
        <p:nvSpPr>
          <p:cNvPr id="16" name="Title 1">
            <a:extLst>
              <a:ext uri="{FF2B5EF4-FFF2-40B4-BE49-F238E27FC236}">
                <a16:creationId xmlns:a16="http://schemas.microsoft.com/office/drawing/2014/main" id="{FA006105-7BCD-0023-07EC-7AA9B641F43E}"/>
              </a:ext>
            </a:extLst>
          </p:cNvPr>
          <p:cNvSpPr>
            <a:spLocks noGrp="1"/>
          </p:cNvSpPr>
          <p:nvPr>
            <p:ph type="title"/>
          </p:nvPr>
        </p:nvSpPr>
        <p:spPr>
          <a:xfrm>
            <a:off x="804672" y="1412489"/>
            <a:ext cx="2871095" cy="2156621"/>
          </a:xfrm>
        </p:spPr>
        <p:txBody>
          <a:bodyPr vert="horz" lIns="91440" tIns="45720" rIns="91440" bIns="45720" rtlCol="0" anchor="t">
            <a:normAutofit/>
          </a:bodyPr>
          <a:lstStyle/>
          <a:p>
            <a:r>
              <a:rPr lang="en-US" sz="3600" kern="1200" dirty="0">
                <a:solidFill>
                  <a:srgbClr val="FFFFFF"/>
                </a:solidFill>
                <a:latin typeface="+mj-lt"/>
                <a:ea typeface="+mj-ea"/>
                <a:cs typeface="+mj-cs"/>
              </a:rPr>
              <a:t>Passive Sensors</a:t>
            </a:r>
          </a:p>
        </p:txBody>
      </p:sp>
      <p:sp>
        <p:nvSpPr>
          <p:cNvPr id="17" name="Rectangle 1">
            <a:extLst>
              <a:ext uri="{FF2B5EF4-FFF2-40B4-BE49-F238E27FC236}">
                <a16:creationId xmlns:a16="http://schemas.microsoft.com/office/drawing/2014/main" id="{5F7F2E65-E0BE-87B4-6D6A-3349D3D9C160}"/>
              </a:ext>
            </a:extLst>
          </p:cNvPr>
          <p:cNvSpPr>
            <a:spLocks noGrp="1" noChangeArrowheads="1"/>
          </p:cNvSpPr>
          <p:nvPr>
            <p:ph idx="1"/>
          </p:nvPr>
        </p:nvSpPr>
        <p:spPr bwMode="auto">
          <a:xfrm>
            <a:off x="3675767" y="204174"/>
            <a:ext cx="8360229" cy="590271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0" compatLnSpc="1">
            <a:prstTxWarp prst="textNoShape">
              <a:avLst/>
            </a:prstTxWarp>
            <a:noAutofit/>
          </a:bodyPr>
          <a:lstStyle/>
          <a:p>
            <a:pPr marL="0" indent="0" fontAlgn="base">
              <a:spcBef>
                <a:spcPct val="0"/>
              </a:spcBef>
              <a:spcAft>
                <a:spcPts val="600"/>
              </a:spcAft>
              <a:buNone/>
            </a:pPr>
            <a:r>
              <a:rPr kumimoji="0" lang="en-US" altLang="de-DE" sz="2000" b="1" i="0" u="none" strike="noStrike" cap="none" normalizeH="0" baseline="0" dirty="0">
                <a:ln>
                  <a:noFill/>
                </a:ln>
                <a:solidFill>
                  <a:schemeClr val="bg1"/>
                </a:solidFill>
                <a:effectLst/>
              </a:rPr>
              <a:t>Passive sensors</a:t>
            </a:r>
            <a:r>
              <a:rPr kumimoji="0" lang="en-US" altLang="de-DE" sz="2000" b="0" i="0" u="none" strike="noStrike" cap="none" normalizeH="0" baseline="0" dirty="0">
                <a:ln>
                  <a:noFill/>
                </a:ln>
                <a:solidFill>
                  <a:schemeClr val="bg1"/>
                </a:solidFill>
                <a:effectLst/>
              </a:rPr>
              <a:t> = optical + thermal instruments</a:t>
            </a:r>
          </a:p>
          <a:p>
            <a:pPr marL="0" fontAlgn="base">
              <a:spcBef>
                <a:spcPct val="0"/>
              </a:spcBef>
              <a:spcAft>
                <a:spcPts val="600"/>
              </a:spcAft>
            </a:pPr>
            <a:r>
              <a:rPr kumimoji="0" lang="en-US" altLang="de-DE" sz="2000" b="0" i="0" u="none" strike="noStrike" cap="none" normalizeH="0" baseline="0" dirty="0">
                <a:ln>
                  <a:noFill/>
                </a:ln>
                <a:solidFill>
                  <a:schemeClr val="bg1"/>
                </a:solidFill>
                <a:effectLst/>
              </a:rPr>
              <a:t>Optical: reflected solar energy (visible, NIR, SWIR)</a:t>
            </a:r>
          </a:p>
          <a:p>
            <a:pPr marL="0" fontAlgn="base">
              <a:spcBef>
                <a:spcPct val="0"/>
              </a:spcBef>
              <a:spcAft>
                <a:spcPts val="600"/>
              </a:spcAft>
            </a:pPr>
            <a:r>
              <a:rPr kumimoji="0" lang="en-US" altLang="de-DE" sz="2000" b="0" i="0" u="none" strike="noStrike" cap="none" normalizeH="0" baseline="0" dirty="0">
                <a:ln>
                  <a:noFill/>
                </a:ln>
                <a:solidFill>
                  <a:schemeClr val="bg1"/>
                </a:solidFill>
                <a:effectLst/>
              </a:rPr>
              <a:t>Thermal: emitted longwave radiation (surface temperature)</a:t>
            </a:r>
            <a:br>
              <a:rPr kumimoji="0" lang="en-US" altLang="de-DE" sz="2000" b="0" i="0" u="none" strike="noStrike" cap="none" normalizeH="0" baseline="0" dirty="0">
                <a:ln>
                  <a:noFill/>
                </a:ln>
                <a:solidFill>
                  <a:schemeClr val="bg1"/>
                </a:solidFill>
                <a:effectLst/>
              </a:rPr>
            </a:br>
            <a:endParaRPr kumimoji="0" lang="en-US" altLang="de-DE" sz="2000" b="0" i="0" u="none" strike="noStrike" cap="none" normalizeH="0" baseline="0" dirty="0">
              <a:ln>
                <a:noFill/>
              </a:ln>
              <a:solidFill>
                <a:schemeClr val="bg1"/>
              </a:solidFill>
              <a:effectLst/>
            </a:endParaRPr>
          </a:p>
          <a:p>
            <a:pPr marL="0" marR="0" lvl="0" indent="0" fontAlgn="base">
              <a:spcBef>
                <a:spcPct val="0"/>
              </a:spcBef>
              <a:spcAft>
                <a:spcPts val="600"/>
              </a:spcAft>
              <a:buClrTx/>
              <a:buSzTx/>
              <a:buNone/>
              <a:tabLst/>
            </a:pPr>
            <a:r>
              <a:rPr kumimoji="0" lang="en-US" altLang="de-DE" sz="2000" b="1" i="0" u="none" strike="noStrike" cap="none" normalizeH="0" baseline="0" dirty="0">
                <a:ln>
                  <a:noFill/>
                </a:ln>
                <a:solidFill>
                  <a:schemeClr val="bg1"/>
                </a:solidFill>
                <a:effectLst/>
              </a:rPr>
              <a:t>Spectral signatures</a:t>
            </a:r>
            <a:r>
              <a:rPr kumimoji="0" lang="en-US" altLang="de-DE" sz="2000" b="0" i="0" u="none" strike="noStrike" cap="none" normalizeH="0" baseline="0" dirty="0">
                <a:ln>
                  <a:noFill/>
                </a:ln>
                <a:solidFill>
                  <a:schemeClr val="bg1"/>
                </a:solidFill>
                <a:effectLst/>
              </a:rPr>
              <a:t>:</a:t>
            </a:r>
          </a:p>
          <a:p>
            <a:pPr marL="0" marR="0" lvl="0" fontAlgn="base">
              <a:spcBef>
                <a:spcPct val="0"/>
              </a:spcBef>
              <a:spcAft>
                <a:spcPts val="600"/>
              </a:spcAft>
              <a:buClrTx/>
              <a:buSzTx/>
              <a:tabLst/>
            </a:pPr>
            <a:r>
              <a:rPr kumimoji="0" lang="en-US" altLang="de-DE" sz="2000" b="0" i="0" u="none" strike="noStrike" cap="none" normalizeH="0" baseline="0" dirty="0">
                <a:ln>
                  <a:noFill/>
                </a:ln>
                <a:solidFill>
                  <a:schemeClr val="bg1"/>
                </a:solidFill>
                <a:effectLst/>
              </a:rPr>
              <a:t>Vegetation → red absorption, high NIR reflectance</a:t>
            </a:r>
          </a:p>
          <a:p>
            <a:pPr marL="0" marR="0" lvl="0" fontAlgn="base">
              <a:spcBef>
                <a:spcPct val="0"/>
              </a:spcBef>
              <a:spcAft>
                <a:spcPts val="600"/>
              </a:spcAft>
              <a:buClrTx/>
              <a:buSzTx/>
              <a:tabLst/>
            </a:pPr>
            <a:r>
              <a:rPr kumimoji="0" lang="en-US" altLang="de-DE" sz="2000" b="0" i="0" u="none" strike="noStrike" cap="none" normalizeH="0" baseline="0" dirty="0">
                <a:ln>
                  <a:noFill/>
                </a:ln>
                <a:solidFill>
                  <a:schemeClr val="bg1"/>
                </a:solidFill>
                <a:effectLst/>
              </a:rPr>
              <a:t>Soil → mineral/organic-dependent curves</a:t>
            </a:r>
          </a:p>
          <a:p>
            <a:pPr marL="0" marR="0" lvl="0" fontAlgn="base">
              <a:spcBef>
                <a:spcPct val="0"/>
              </a:spcBef>
              <a:spcAft>
                <a:spcPts val="600"/>
              </a:spcAft>
              <a:buClrTx/>
              <a:buSzTx/>
              <a:tabLst/>
            </a:pPr>
            <a:r>
              <a:rPr kumimoji="0" lang="en-US" altLang="de-DE" sz="2000" b="0" i="0" u="none" strike="noStrike" cap="none" normalizeH="0" baseline="0" dirty="0">
                <a:ln>
                  <a:noFill/>
                </a:ln>
                <a:solidFill>
                  <a:schemeClr val="bg1"/>
                </a:solidFill>
                <a:effectLst/>
              </a:rPr>
              <a:t>Water → strong NIR &amp; SWIR absorption (appears dark)</a:t>
            </a:r>
          </a:p>
          <a:p>
            <a:pPr marL="0" marR="0" lvl="0" fontAlgn="base">
              <a:spcBef>
                <a:spcPct val="0"/>
              </a:spcBef>
              <a:spcAft>
                <a:spcPts val="600"/>
              </a:spcAft>
              <a:buClrTx/>
              <a:buSzTx/>
              <a:tabLst/>
            </a:pPr>
            <a:endParaRPr kumimoji="0" lang="en-US" altLang="de-DE" sz="2000" b="0" i="0" u="none" strike="noStrike" cap="none" normalizeH="0" baseline="0" dirty="0">
              <a:ln>
                <a:noFill/>
              </a:ln>
              <a:solidFill>
                <a:schemeClr val="bg1"/>
              </a:solidFill>
              <a:effectLst/>
            </a:endParaRPr>
          </a:p>
          <a:p>
            <a:pPr marL="0" marR="0" lvl="0" indent="0" fontAlgn="base">
              <a:spcBef>
                <a:spcPct val="0"/>
              </a:spcBef>
              <a:spcAft>
                <a:spcPts val="600"/>
              </a:spcAft>
              <a:buClrTx/>
              <a:buSzTx/>
              <a:buNone/>
              <a:tabLst/>
            </a:pPr>
            <a:r>
              <a:rPr kumimoji="0" lang="en-US" altLang="de-DE" sz="2000" b="0" i="0" u="none" strike="noStrike" cap="none" normalizeH="0" baseline="0" dirty="0">
                <a:ln>
                  <a:noFill/>
                </a:ln>
                <a:solidFill>
                  <a:schemeClr val="bg1"/>
                </a:solidFill>
                <a:effectLst/>
              </a:rPr>
              <a:t>Basis for optical remote sensing analysis</a:t>
            </a:r>
          </a:p>
          <a:p>
            <a:pPr marL="0" marR="0" lvl="0" fontAlgn="base">
              <a:spcBef>
                <a:spcPct val="0"/>
              </a:spcBef>
              <a:spcAft>
                <a:spcPts val="600"/>
              </a:spcAft>
              <a:buClrTx/>
              <a:buSzTx/>
              <a:tabLst/>
            </a:pPr>
            <a:endParaRPr kumimoji="0" lang="en-US" altLang="de-DE" sz="2000" b="0" i="0" u="none" strike="noStrike" cap="none" normalizeH="0" baseline="0" dirty="0">
              <a:ln>
                <a:noFill/>
              </a:ln>
              <a:solidFill>
                <a:schemeClr val="bg1"/>
              </a:solidFill>
              <a:effectLst/>
            </a:endParaRPr>
          </a:p>
          <a:p>
            <a:pPr marL="0" marR="0" lvl="0" indent="0" fontAlgn="base">
              <a:spcBef>
                <a:spcPct val="0"/>
              </a:spcBef>
              <a:spcAft>
                <a:spcPts val="600"/>
              </a:spcAft>
              <a:buClrTx/>
              <a:buSzTx/>
              <a:buNone/>
              <a:tabLst/>
            </a:pPr>
            <a:r>
              <a:rPr kumimoji="0" lang="en-US" altLang="de-DE" sz="2000" b="1" i="0" u="none" strike="noStrike" cap="none" normalizeH="0" baseline="0" dirty="0">
                <a:ln>
                  <a:noFill/>
                </a:ln>
                <a:solidFill>
                  <a:schemeClr val="bg1"/>
                </a:solidFill>
                <a:effectLst/>
              </a:rPr>
              <a:t>Multispectral &amp; hyperspectral  </a:t>
            </a:r>
            <a:r>
              <a:rPr kumimoji="0" lang="en-US" altLang="de-DE" sz="2000" b="0" i="0" u="none" strike="noStrike" cap="none" normalizeH="0" baseline="0" dirty="0">
                <a:ln>
                  <a:noFill/>
                </a:ln>
                <a:solidFill>
                  <a:schemeClr val="bg1"/>
                </a:solidFill>
                <a:effectLst/>
              </a:rPr>
              <a:t>= passive systems</a:t>
            </a:r>
          </a:p>
          <a:p>
            <a:pPr marL="0" lvl="0" indent="0" fontAlgn="base">
              <a:spcBef>
                <a:spcPct val="0"/>
              </a:spcBef>
              <a:spcAft>
                <a:spcPts val="600"/>
              </a:spcAft>
              <a:buNone/>
            </a:pPr>
            <a:r>
              <a:rPr lang="en-US" altLang="de-DE" sz="1900" dirty="0">
                <a:solidFill>
                  <a:schemeClr val="bg1"/>
                </a:solidFill>
              </a:rPr>
              <a:t>Limitation: </a:t>
            </a:r>
          </a:p>
          <a:p>
            <a:pPr marL="342900" lvl="0" fontAlgn="base">
              <a:spcBef>
                <a:spcPct val="0"/>
              </a:spcBef>
              <a:spcAft>
                <a:spcPts val="600"/>
              </a:spcAft>
            </a:pPr>
            <a:r>
              <a:rPr lang="en-US" altLang="de-DE" sz="1900" b="1" dirty="0">
                <a:solidFill>
                  <a:schemeClr val="bg1"/>
                </a:solidFill>
              </a:rPr>
              <a:t>atmospheric interference</a:t>
            </a:r>
            <a:r>
              <a:rPr lang="en-US" altLang="de-DE" sz="1900" dirty="0">
                <a:solidFill>
                  <a:schemeClr val="bg1"/>
                </a:solidFill>
              </a:rPr>
              <a:t> (clouds, aerosols, water vapor)</a:t>
            </a:r>
          </a:p>
          <a:p>
            <a:pPr marL="342900" lvl="0" fontAlgn="base">
              <a:spcBef>
                <a:spcPct val="0"/>
              </a:spcBef>
              <a:spcAft>
                <a:spcPts val="600"/>
              </a:spcAft>
            </a:pPr>
            <a:endParaRPr lang="en-US" altLang="de-DE" sz="1900" dirty="0">
              <a:solidFill>
                <a:schemeClr val="bg1"/>
              </a:solidFill>
            </a:endParaRPr>
          </a:p>
          <a:p>
            <a:pPr marL="0" lvl="0" indent="0" fontAlgn="base">
              <a:spcBef>
                <a:spcPct val="0"/>
              </a:spcBef>
              <a:spcAft>
                <a:spcPts val="600"/>
              </a:spcAft>
              <a:buNone/>
            </a:pPr>
            <a:r>
              <a:rPr lang="en-US" altLang="de-DE" sz="1900" dirty="0">
                <a:solidFill>
                  <a:schemeClr val="bg1"/>
                </a:solidFill>
              </a:rPr>
              <a:t>Strength: </a:t>
            </a:r>
          </a:p>
          <a:p>
            <a:pPr marL="342900" lvl="0" fontAlgn="base">
              <a:spcBef>
                <a:spcPct val="0"/>
              </a:spcBef>
              <a:spcAft>
                <a:spcPts val="600"/>
              </a:spcAft>
            </a:pPr>
            <a:r>
              <a:rPr lang="en-US" altLang="de-DE" sz="1900" dirty="0">
                <a:solidFill>
                  <a:schemeClr val="bg1"/>
                </a:solidFill>
              </a:rPr>
              <a:t>long record &amp; global coverage:</a:t>
            </a:r>
          </a:p>
          <a:p>
            <a:pPr marL="800100" lvl="1" fontAlgn="base">
              <a:spcBef>
                <a:spcPct val="0"/>
              </a:spcBef>
              <a:spcAft>
                <a:spcPts val="600"/>
              </a:spcAft>
            </a:pPr>
            <a:r>
              <a:rPr lang="en-US" altLang="de-DE" sz="1900" dirty="0">
                <a:solidFill>
                  <a:schemeClr val="bg1"/>
                </a:solidFill>
              </a:rPr>
              <a:t>Landsat (since 1972) → longest continuous record</a:t>
            </a:r>
          </a:p>
          <a:p>
            <a:pPr marL="800100" lvl="1" fontAlgn="base">
              <a:spcBef>
                <a:spcPct val="0"/>
              </a:spcBef>
              <a:spcAft>
                <a:spcPts val="600"/>
              </a:spcAft>
            </a:pPr>
            <a:r>
              <a:rPr lang="en-US" altLang="de-DE" sz="1900" dirty="0">
                <a:solidFill>
                  <a:schemeClr val="bg1"/>
                </a:solidFill>
              </a:rPr>
              <a:t>MODIS (1999) → daily global, 36 bands</a:t>
            </a:r>
          </a:p>
          <a:p>
            <a:pPr marL="0" marR="0" lvl="0" indent="0" fontAlgn="base">
              <a:spcBef>
                <a:spcPct val="0"/>
              </a:spcBef>
              <a:spcAft>
                <a:spcPts val="600"/>
              </a:spcAft>
              <a:buClrTx/>
              <a:buSzTx/>
              <a:buNone/>
              <a:tabLst/>
            </a:pPr>
            <a:endParaRPr kumimoji="0" lang="en-US" altLang="de-DE" sz="2000" b="0" i="0" u="none" strike="noStrike" cap="none" normalizeH="0" baseline="0" dirty="0">
              <a:ln>
                <a:noFill/>
              </a:ln>
              <a:solidFill>
                <a:schemeClr val="bg1"/>
              </a:solidFill>
              <a:effectLst/>
            </a:endParaRPr>
          </a:p>
        </p:txBody>
      </p:sp>
      <p:sp>
        <p:nvSpPr>
          <p:cNvPr id="18" name="TextBox 17">
            <a:extLst>
              <a:ext uri="{FF2B5EF4-FFF2-40B4-BE49-F238E27FC236}">
                <a16:creationId xmlns:a16="http://schemas.microsoft.com/office/drawing/2014/main" id="{A19692B6-0F88-35F8-F4AC-E6A1648151E9}"/>
              </a:ext>
            </a:extLst>
          </p:cNvPr>
          <p:cNvSpPr txBox="1"/>
          <p:nvPr/>
        </p:nvSpPr>
        <p:spPr>
          <a:xfrm>
            <a:off x="8451604" y="1412489"/>
            <a:ext cx="2926080" cy="4363844"/>
          </a:xfrm>
          <a:prstGeom prst="rect">
            <a:avLst/>
          </a:prstGeom>
        </p:spPr>
        <p:txBody>
          <a:bodyPr vert="horz" lIns="91440" tIns="45720" rIns="91440" bIns="45720" rtlCol="0">
            <a:normAutofit/>
          </a:bodyPr>
          <a:lstStyle/>
          <a:p>
            <a:pPr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de-DE" sz="1900" b="0" i="0" u="none" strike="noStrike" cap="none" normalizeH="0" baseline="0" dirty="0">
              <a:ln>
                <a:noFill/>
              </a:ln>
              <a:solidFill>
                <a:schemeClr val="bg1"/>
              </a:solidFill>
              <a:effectLst/>
            </a:endParaRPr>
          </a:p>
        </p:txBody>
      </p:sp>
    </p:spTree>
    <p:extLst>
      <p:ext uri="{BB962C8B-B14F-4D97-AF65-F5344CB8AC3E}">
        <p14:creationId xmlns:p14="http://schemas.microsoft.com/office/powerpoint/2010/main" val="1575926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409126-C89E-1A22-5A1A-937C4EDB86F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1963A3-431C-A156-86A0-B4221D86254B}"/>
              </a:ext>
            </a:extLst>
          </p:cNvPr>
          <p:cNvSpPr>
            <a:spLocks noGrp="1"/>
          </p:cNvSpPr>
          <p:nvPr>
            <p:ph type="title"/>
          </p:nvPr>
        </p:nvSpPr>
        <p:spPr/>
        <p:txBody>
          <a:bodyPr/>
          <a:lstStyle/>
          <a:p>
            <a:r>
              <a:rPr lang="de-DE" dirty="0"/>
              <a:t>Passive Sensors</a:t>
            </a:r>
            <a:endParaRPr lang="de-CH" dirty="0"/>
          </a:p>
        </p:txBody>
      </p:sp>
      <p:pic>
        <p:nvPicPr>
          <p:cNvPr id="4" name="Grafik 1394725339" descr="Ein Bild, das Diagramm, Screenshot, Farbigkeit, Design enthält.&#10;&#10;KI-generierte Inhalte können fehlerhaft sein.">
            <a:extLst>
              <a:ext uri="{FF2B5EF4-FFF2-40B4-BE49-F238E27FC236}">
                <a16:creationId xmlns:a16="http://schemas.microsoft.com/office/drawing/2014/main" id="{D6476B45-0156-9B23-FECA-2D5B185AE1DA}"/>
              </a:ext>
            </a:extLst>
          </p:cNvPr>
          <p:cNvPicPr>
            <a:picLocks noChangeAspect="1"/>
          </p:cNvPicPr>
          <p:nvPr/>
        </p:nvPicPr>
        <p:blipFill>
          <a:blip r:embed="rId2"/>
          <a:stretch>
            <a:fillRect/>
          </a:stretch>
        </p:blipFill>
        <p:spPr>
          <a:xfrm>
            <a:off x="762000" y="1600193"/>
            <a:ext cx="9906000" cy="4983177"/>
          </a:xfrm>
          <a:prstGeom prst="rect">
            <a:avLst/>
          </a:prstGeom>
        </p:spPr>
      </p:pic>
      <p:sp>
        <p:nvSpPr>
          <p:cNvPr id="9" name="TextBox 8">
            <a:extLst>
              <a:ext uri="{FF2B5EF4-FFF2-40B4-BE49-F238E27FC236}">
                <a16:creationId xmlns:a16="http://schemas.microsoft.com/office/drawing/2014/main" id="{2C5D5F73-8521-BA6F-5A1C-121FF5477D59}"/>
              </a:ext>
            </a:extLst>
          </p:cNvPr>
          <p:cNvSpPr txBox="1"/>
          <p:nvPr/>
        </p:nvSpPr>
        <p:spPr>
          <a:xfrm>
            <a:off x="838200" y="6492875"/>
            <a:ext cx="8098971" cy="246221"/>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Monochrome, multispectral and hyperspectral imaging visualized (Mehta et al., 2018)</a:t>
            </a:r>
            <a:endParaRPr lang="de-CH" sz="1000" dirty="0"/>
          </a:p>
        </p:txBody>
      </p:sp>
    </p:spTree>
    <p:extLst>
      <p:ext uri="{BB962C8B-B14F-4D97-AF65-F5344CB8AC3E}">
        <p14:creationId xmlns:p14="http://schemas.microsoft.com/office/powerpoint/2010/main" val="3188689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6688E73-49B9-4052-A836-D248C825D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5B6AEE0C-07FE-4154-BC7C-2F20530BC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43C85BDC-3A58-CB8D-03D8-707804CBE02D}"/>
              </a:ext>
            </a:extLst>
          </p:cNvPr>
          <p:cNvPicPr>
            <a:picLocks noChangeAspect="1"/>
          </p:cNvPicPr>
          <p:nvPr/>
        </p:nvPicPr>
        <p:blipFill>
          <a:blip r:embed="rId2">
            <a:alphaModFix amt="60000"/>
          </a:blip>
          <a:srcRect t="31118" b="12632"/>
          <a:stretch>
            <a:fillRect/>
          </a:stretch>
        </p:blipFill>
        <p:spPr>
          <a:xfrm>
            <a:off x="-1" y="10"/>
            <a:ext cx="12192001" cy="6857990"/>
          </a:xfrm>
          <a:prstGeom prst="rect">
            <a:avLst/>
          </a:prstGeom>
        </p:spPr>
      </p:pic>
      <p:sp>
        <p:nvSpPr>
          <p:cNvPr id="2" name="Title 1">
            <a:extLst>
              <a:ext uri="{FF2B5EF4-FFF2-40B4-BE49-F238E27FC236}">
                <a16:creationId xmlns:a16="http://schemas.microsoft.com/office/drawing/2014/main" id="{056033CD-BABC-0433-F398-5A2617A73B6D}"/>
              </a:ext>
            </a:extLst>
          </p:cNvPr>
          <p:cNvSpPr>
            <a:spLocks noGrp="1"/>
          </p:cNvSpPr>
          <p:nvPr>
            <p:ph type="title"/>
          </p:nvPr>
        </p:nvSpPr>
        <p:spPr>
          <a:xfrm>
            <a:off x="838199" y="557189"/>
            <a:ext cx="5155263" cy="5571899"/>
          </a:xfrm>
        </p:spPr>
        <p:txBody>
          <a:bodyPr>
            <a:normAutofit/>
          </a:bodyPr>
          <a:lstStyle/>
          <a:p>
            <a:r>
              <a:rPr lang="de-DE">
                <a:solidFill>
                  <a:srgbClr val="FFFFFF"/>
                </a:solidFill>
              </a:rPr>
              <a:t>Optical</a:t>
            </a:r>
            <a:endParaRPr lang="de-CH">
              <a:solidFill>
                <a:srgbClr val="FFFFFF"/>
              </a:solidFill>
            </a:endParaRPr>
          </a:p>
        </p:txBody>
      </p:sp>
      <p:sp>
        <p:nvSpPr>
          <p:cNvPr id="4" name="Rectangle 1">
            <a:extLst>
              <a:ext uri="{FF2B5EF4-FFF2-40B4-BE49-F238E27FC236}">
                <a16:creationId xmlns:a16="http://schemas.microsoft.com/office/drawing/2014/main" id="{168B0AF3-AF35-B489-CA7B-EF85618D5920}"/>
              </a:ext>
            </a:extLst>
          </p:cNvPr>
          <p:cNvSpPr>
            <a:spLocks noGrp="1" noChangeArrowheads="1"/>
          </p:cNvSpPr>
          <p:nvPr>
            <p:ph idx="1"/>
          </p:nvPr>
        </p:nvSpPr>
        <p:spPr bwMode="auto">
          <a:xfrm>
            <a:off x="6195375" y="557189"/>
            <a:ext cx="5158424" cy="55718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None/>
              <a:tabLst/>
            </a:pPr>
            <a:r>
              <a:rPr kumimoji="0" lang="de-DE" altLang="de-DE" sz="1400" b="1" i="0" u="none" strike="noStrike" cap="none" normalizeH="0" baseline="0" dirty="0">
                <a:ln>
                  <a:noFill/>
                </a:ln>
                <a:solidFill>
                  <a:srgbClr val="FFFFFF"/>
                </a:solidFill>
                <a:effectLst/>
                <a:latin typeface="Arial" panose="020B0604020202020204" pitchFamily="34" charset="0"/>
              </a:rPr>
              <a:t>Optical remote </a:t>
            </a:r>
            <a:r>
              <a:rPr kumimoji="0" lang="de-DE" altLang="de-DE" sz="1400" b="1" i="0" u="none" strike="noStrike" cap="none" normalizeH="0" baseline="0" dirty="0" err="1">
                <a:ln>
                  <a:noFill/>
                </a:ln>
                <a:solidFill>
                  <a:srgbClr val="FFFFFF"/>
                </a:solidFill>
                <a:effectLst/>
                <a:latin typeface="Arial" panose="020B0604020202020204" pitchFamily="34" charset="0"/>
              </a:rPr>
              <a:t>sensing</a:t>
            </a:r>
            <a:r>
              <a:rPr kumimoji="0" lang="de-DE" altLang="de-DE" sz="1400" b="0" i="0" u="none" strike="noStrike" cap="none" normalizeH="0" baseline="0" dirty="0">
                <a:ln>
                  <a:noFill/>
                </a:ln>
                <a:solidFill>
                  <a:srgbClr val="FFFFFF"/>
                </a:solidFill>
                <a:effectLst/>
                <a:latin typeface="Arial" panose="020B0604020202020204" pitchFamily="34" charset="0"/>
              </a:rPr>
              <a:t> = </a:t>
            </a:r>
            <a:r>
              <a:rPr kumimoji="0" lang="de-DE" altLang="de-DE" sz="1400" b="0" i="0" u="none" strike="noStrike" cap="none" normalizeH="0" baseline="0" dirty="0" err="1">
                <a:ln>
                  <a:noFill/>
                </a:ln>
                <a:solidFill>
                  <a:srgbClr val="FFFFFF"/>
                </a:solidFill>
                <a:effectLst/>
                <a:latin typeface="Arial" panose="020B0604020202020204" pitchFamily="34" charset="0"/>
              </a:rPr>
              <a:t>most</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widely</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used</a:t>
            </a:r>
            <a:r>
              <a:rPr kumimoji="0" lang="de-DE" altLang="de-DE" sz="1400" b="0" i="0" u="none" strike="noStrike" cap="none" normalizeH="0" baseline="0" dirty="0">
                <a:ln>
                  <a:noFill/>
                </a:ln>
                <a:solidFill>
                  <a:srgbClr val="FFFFFF"/>
                </a:solidFill>
                <a:effectLst/>
                <a:latin typeface="Arial" panose="020B0604020202020204" pitchFamily="34" charset="0"/>
              </a:rPr>
              <a:t> passive </a:t>
            </a:r>
            <a:r>
              <a:rPr kumimoji="0" lang="de-DE" altLang="de-DE" sz="1400" b="0" i="0" u="none" strike="noStrike" cap="none" normalizeH="0" baseline="0" dirty="0" err="1">
                <a:ln>
                  <a:noFill/>
                </a:ln>
                <a:solidFill>
                  <a:srgbClr val="FFFFFF"/>
                </a:solidFill>
                <a:effectLst/>
                <a:latin typeface="Arial" panose="020B0604020202020204" pitchFamily="34" charset="0"/>
              </a:rPr>
              <a:t>modality</a:t>
            </a:r>
            <a:endParaRPr kumimoji="0" lang="de-DE" altLang="de-DE" sz="1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endParaRPr kumimoji="0" lang="de-DE" altLang="de-DE" sz="1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de-DE" altLang="de-DE" sz="1400" b="1" i="0" u="none" strike="noStrike" cap="none" normalizeH="0" baseline="0" dirty="0">
                <a:ln>
                  <a:noFill/>
                </a:ln>
                <a:solidFill>
                  <a:srgbClr val="FFFFFF"/>
                </a:solidFill>
                <a:effectLst/>
                <a:latin typeface="Arial" panose="020B0604020202020204" pitchFamily="34" charset="0"/>
              </a:rPr>
              <a:t>Sensor </a:t>
            </a:r>
            <a:r>
              <a:rPr kumimoji="0" lang="de-DE" altLang="de-DE" sz="1400" b="1" i="0" u="none" strike="noStrike" cap="none" normalizeH="0" baseline="0" dirty="0" err="1">
                <a:ln>
                  <a:noFill/>
                </a:ln>
                <a:solidFill>
                  <a:srgbClr val="FFFFFF"/>
                </a:solidFill>
                <a:effectLst/>
                <a:latin typeface="Arial" panose="020B0604020202020204" pitchFamily="34" charset="0"/>
              </a:rPr>
              <a:t>types</a:t>
            </a:r>
            <a:r>
              <a:rPr kumimoji="0" lang="de-DE" altLang="de-DE" sz="1400" b="1" i="0" u="none" strike="noStrike" cap="none" normalizeH="0" baseline="0" dirty="0">
                <a:ln>
                  <a:noFill/>
                </a:ln>
                <a:solidFill>
                  <a:srgbClr val="FFFFFF"/>
                </a:solidFill>
                <a:effectLst/>
                <a:latin typeface="Arial" panose="020B0604020202020204" pitchFamily="34" charset="0"/>
              </a:rPr>
              <a:t>:</a:t>
            </a:r>
          </a:p>
          <a:p>
            <a:pPr eaLnBrk="0" fontAlgn="base" hangingPunct="0">
              <a:spcBef>
                <a:spcPct val="0"/>
              </a:spcBef>
              <a:spcAft>
                <a:spcPts val="600"/>
              </a:spcAft>
            </a:pPr>
            <a:r>
              <a:rPr kumimoji="0" lang="de-DE" altLang="de-DE" sz="1400" b="1" i="0" u="none" strike="noStrike" cap="none" normalizeH="0" baseline="0" dirty="0" err="1">
                <a:ln>
                  <a:noFill/>
                </a:ln>
                <a:solidFill>
                  <a:srgbClr val="FFFFFF"/>
                </a:solidFill>
                <a:effectLst/>
                <a:latin typeface="Arial" panose="020B0604020202020204" pitchFamily="34" charset="0"/>
              </a:rPr>
              <a:t>Panchromatic</a:t>
            </a:r>
            <a:r>
              <a:rPr kumimoji="0" lang="de-DE" altLang="de-DE" sz="1400" b="0" i="0" u="none" strike="noStrike" cap="none" normalizeH="0" baseline="0" dirty="0">
                <a:ln>
                  <a:noFill/>
                </a:ln>
                <a:solidFill>
                  <a:srgbClr val="FFFFFF"/>
                </a:solidFill>
                <a:effectLst/>
                <a:latin typeface="Arial" panose="020B0604020202020204" pitchFamily="34" charset="0"/>
              </a:rPr>
              <a:t> → </a:t>
            </a:r>
            <a:r>
              <a:rPr kumimoji="0" lang="de-DE" altLang="de-DE" sz="1400" b="0" i="0" u="none" strike="noStrike" cap="none" normalizeH="0" baseline="0" dirty="0" err="1">
                <a:ln>
                  <a:noFill/>
                </a:ln>
                <a:solidFill>
                  <a:srgbClr val="FFFFFF"/>
                </a:solidFill>
                <a:effectLst/>
                <a:latin typeface="Arial" panose="020B0604020202020204" pitchFamily="34" charset="0"/>
              </a:rPr>
              <a:t>single</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broad</a:t>
            </a:r>
            <a:r>
              <a:rPr kumimoji="0" lang="de-DE" altLang="de-DE" sz="1400" b="0" i="0" u="none" strike="noStrike" cap="none" normalizeH="0" baseline="0" dirty="0">
                <a:ln>
                  <a:noFill/>
                </a:ln>
                <a:solidFill>
                  <a:srgbClr val="FFFFFF"/>
                </a:solidFill>
                <a:effectLst/>
                <a:latin typeface="Arial" panose="020B0604020202020204" pitchFamily="34" charset="0"/>
              </a:rPr>
              <a:t> band, </a:t>
            </a:r>
            <a:r>
              <a:rPr kumimoji="0" lang="de-DE" altLang="de-DE" sz="1400" b="0" i="0" u="none" strike="noStrike" cap="none" normalizeH="0" baseline="0" dirty="0" err="1">
                <a:ln>
                  <a:noFill/>
                </a:ln>
                <a:solidFill>
                  <a:srgbClr val="FFFFFF"/>
                </a:solidFill>
                <a:effectLst/>
                <a:latin typeface="Arial" panose="020B0604020202020204" pitchFamily="34" charset="0"/>
              </a:rPr>
              <a:t>very</a:t>
            </a:r>
            <a:r>
              <a:rPr kumimoji="0" lang="de-DE" altLang="de-DE" sz="1400" b="0" i="0" u="none" strike="noStrike" cap="none" normalizeH="0" baseline="0" dirty="0">
                <a:ln>
                  <a:noFill/>
                </a:ln>
                <a:solidFill>
                  <a:srgbClr val="FFFFFF"/>
                </a:solidFill>
                <a:effectLst/>
                <a:latin typeface="Arial" panose="020B0604020202020204" pitchFamily="34" charset="0"/>
              </a:rPr>
              <a:t> high </a:t>
            </a:r>
            <a:r>
              <a:rPr kumimoji="0" lang="de-DE" altLang="de-DE" sz="1400" b="0" i="0" u="none" strike="noStrike" cap="none" normalizeH="0" baseline="0" dirty="0" err="1">
                <a:ln>
                  <a:noFill/>
                </a:ln>
                <a:solidFill>
                  <a:srgbClr val="FFFFFF"/>
                </a:solidFill>
                <a:effectLst/>
                <a:latin typeface="Arial" panose="020B0604020202020204" pitchFamily="34" charset="0"/>
              </a:rPr>
              <a:t>spatial</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resolution</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low</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spectral</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detail</a:t>
            </a:r>
            <a:endParaRPr lang="de-DE" altLang="de-DE" sz="1400" dirty="0">
              <a:solidFill>
                <a:srgbClr val="FFFFFF"/>
              </a:solidFill>
              <a:latin typeface="Arial" panose="020B0604020202020204" pitchFamily="34" charset="0"/>
            </a:endParaRPr>
          </a:p>
          <a:p>
            <a:pPr eaLnBrk="0" fontAlgn="base" hangingPunct="0">
              <a:spcBef>
                <a:spcPct val="0"/>
              </a:spcBef>
              <a:spcAft>
                <a:spcPts val="600"/>
              </a:spcAft>
            </a:pPr>
            <a:r>
              <a:rPr kumimoji="0" lang="de-DE" altLang="de-DE" sz="1400" b="1" i="0" u="none" strike="noStrike" cap="none" normalizeH="0" baseline="0" dirty="0" err="1">
                <a:ln>
                  <a:noFill/>
                </a:ln>
                <a:solidFill>
                  <a:srgbClr val="FFFFFF"/>
                </a:solidFill>
                <a:effectLst/>
                <a:latin typeface="Arial" panose="020B0604020202020204" pitchFamily="34" charset="0"/>
              </a:rPr>
              <a:t>Multispectral</a:t>
            </a:r>
            <a:r>
              <a:rPr kumimoji="0" lang="de-DE" altLang="de-DE" sz="1400" b="0" i="0" u="none" strike="noStrike" cap="none" normalizeH="0" baseline="0" dirty="0">
                <a:ln>
                  <a:noFill/>
                </a:ln>
                <a:solidFill>
                  <a:srgbClr val="FFFFFF"/>
                </a:solidFill>
                <a:effectLst/>
                <a:latin typeface="Arial" panose="020B0604020202020204" pitchFamily="34" charset="0"/>
              </a:rPr>
              <a:t> → 4–13 </a:t>
            </a:r>
            <a:r>
              <a:rPr kumimoji="0" lang="de-DE" altLang="de-DE" sz="1400" b="0" i="0" u="none" strike="noStrike" cap="none" normalizeH="0" baseline="0" dirty="0" err="1">
                <a:ln>
                  <a:noFill/>
                </a:ln>
                <a:solidFill>
                  <a:srgbClr val="FFFFFF"/>
                </a:solidFill>
                <a:effectLst/>
                <a:latin typeface="Arial" panose="020B0604020202020204" pitchFamily="34" charset="0"/>
              </a:rPr>
              <a:t>broad</a:t>
            </a:r>
            <a:r>
              <a:rPr kumimoji="0" lang="de-DE" altLang="de-DE" sz="1400" b="0" i="0" u="none" strike="noStrike" cap="none" normalizeH="0" baseline="0" dirty="0">
                <a:ln>
                  <a:noFill/>
                </a:ln>
                <a:solidFill>
                  <a:srgbClr val="FFFFFF"/>
                </a:solidFill>
                <a:effectLst/>
                <a:latin typeface="Arial" panose="020B0604020202020204" pitchFamily="34" charset="0"/>
              </a:rPr>
              <a:t> bands, </a:t>
            </a:r>
            <a:r>
              <a:rPr kumimoji="0" lang="de-DE" altLang="de-DE" sz="1400" b="0" i="0" u="none" strike="noStrike" cap="none" normalizeH="0" baseline="0" dirty="0" err="1">
                <a:ln>
                  <a:noFill/>
                </a:ln>
                <a:solidFill>
                  <a:srgbClr val="FFFFFF"/>
                </a:solidFill>
                <a:effectLst/>
                <a:latin typeface="Arial" panose="020B0604020202020204" pitchFamily="34" charset="0"/>
              </a:rPr>
              <a:t>effective</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for</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land</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cover</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agriculture</a:t>
            </a:r>
            <a:r>
              <a:rPr kumimoji="0" lang="de-DE" altLang="de-DE" sz="1400" b="0" i="0" u="none" strike="noStrike" cap="none" normalizeH="0" baseline="0" dirty="0">
                <a:ln>
                  <a:noFill/>
                </a:ln>
                <a:solidFill>
                  <a:srgbClr val="FFFFFF"/>
                </a:solidFill>
                <a:effectLst/>
                <a:latin typeface="Arial" panose="020B0604020202020204" pitchFamily="34" charset="0"/>
              </a:rPr>
              <a:t>, urban, </a:t>
            </a:r>
            <a:r>
              <a:rPr kumimoji="0" lang="de-DE" altLang="de-DE" sz="1400" b="0" i="0" u="none" strike="noStrike" cap="none" normalizeH="0" baseline="0" dirty="0" err="1">
                <a:ln>
                  <a:noFill/>
                </a:ln>
                <a:solidFill>
                  <a:srgbClr val="FFFFFF"/>
                </a:solidFill>
                <a:effectLst/>
                <a:latin typeface="Arial" panose="020B0604020202020204" pitchFamily="34" charset="0"/>
              </a:rPr>
              <a:t>environment</a:t>
            </a:r>
            <a:endParaRPr lang="de-DE" altLang="de-DE" sz="1400" dirty="0">
              <a:solidFill>
                <a:srgbClr val="FFFFFF"/>
              </a:solidFill>
              <a:latin typeface="Arial" panose="020B0604020202020204" pitchFamily="34" charset="0"/>
            </a:endParaRPr>
          </a:p>
          <a:p>
            <a:pPr eaLnBrk="0" fontAlgn="base" hangingPunct="0">
              <a:spcBef>
                <a:spcPct val="0"/>
              </a:spcBef>
              <a:spcAft>
                <a:spcPts val="600"/>
              </a:spcAft>
            </a:pPr>
            <a:r>
              <a:rPr kumimoji="0" lang="de-DE" altLang="de-DE" sz="1400" b="1" i="0" u="none" strike="noStrike" cap="none" normalizeH="0" baseline="0" dirty="0" err="1">
                <a:ln>
                  <a:noFill/>
                </a:ln>
                <a:solidFill>
                  <a:srgbClr val="FFFFFF"/>
                </a:solidFill>
                <a:effectLst/>
                <a:latin typeface="Arial" panose="020B0604020202020204" pitchFamily="34" charset="0"/>
              </a:rPr>
              <a:t>Hyperspectral</a:t>
            </a:r>
            <a:r>
              <a:rPr kumimoji="0" lang="de-DE" altLang="de-DE" sz="1400" b="0" i="0" u="none" strike="noStrike" cap="none" normalizeH="0" baseline="0" dirty="0">
                <a:ln>
                  <a:noFill/>
                </a:ln>
                <a:solidFill>
                  <a:srgbClr val="FFFFFF"/>
                </a:solidFill>
                <a:effectLst/>
                <a:latin typeface="Arial" panose="020B0604020202020204" pitchFamily="34" charset="0"/>
              </a:rPr>
              <a:t> → </a:t>
            </a:r>
            <a:r>
              <a:rPr kumimoji="0" lang="de-DE" altLang="de-DE" sz="1400" b="0" i="0" u="none" strike="noStrike" cap="none" normalizeH="0" baseline="0" dirty="0" err="1">
                <a:ln>
                  <a:noFill/>
                </a:ln>
                <a:solidFill>
                  <a:srgbClr val="FFFFFF"/>
                </a:solidFill>
                <a:effectLst/>
                <a:latin typeface="Arial" panose="020B0604020202020204" pitchFamily="34" charset="0"/>
              </a:rPr>
              <a:t>hundreds</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of</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narrow</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contiguous</a:t>
            </a:r>
            <a:r>
              <a:rPr kumimoji="0" lang="de-DE" altLang="de-DE" sz="1400" b="0" i="0" u="none" strike="noStrike" cap="none" normalizeH="0" baseline="0" dirty="0">
                <a:ln>
                  <a:noFill/>
                </a:ln>
                <a:solidFill>
                  <a:srgbClr val="FFFFFF"/>
                </a:solidFill>
                <a:effectLst/>
                <a:latin typeface="Arial" panose="020B0604020202020204" pitchFamily="34" charset="0"/>
              </a:rPr>
              <a:t> bands, high </a:t>
            </a:r>
            <a:r>
              <a:rPr kumimoji="0" lang="de-DE" altLang="de-DE" sz="1400" b="0" i="0" u="none" strike="noStrike" cap="none" normalizeH="0" baseline="0" dirty="0" err="1">
                <a:ln>
                  <a:noFill/>
                </a:ln>
                <a:solidFill>
                  <a:srgbClr val="FFFFFF"/>
                </a:solidFill>
                <a:effectLst/>
                <a:latin typeface="Arial" panose="020B0604020202020204" pitchFamily="34" charset="0"/>
              </a:rPr>
              <a:t>spectral</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detail</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for</a:t>
            </a:r>
            <a:r>
              <a:rPr kumimoji="0" lang="de-DE" altLang="de-DE" sz="1400" b="0" i="0" u="none" strike="noStrike" cap="none" normalizeH="0" baseline="0" dirty="0">
                <a:ln>
                  <a:noFill/>
                </a:ln>
                <a:solidFill>
                  <a:srgbClr val="FFFFFF"/>
                </a:solidFill>
                <a:effectLst/>
                <a:latin typeface="Arial" panose="020B0604020202020204" pitchFamily="34" charset="0"/>
              </a:rPr>
              <a:t> material ID &amp; </a:t>
            </a:r>
            <a:r>
              <a:rPr kumimoji="0" lang="de-DE" altLang="de-DE" sz="1400" b="0" i="0" u="none" strike="noStrike" cap="none" normalizeH="0" baseline="0" dirty="0" err="1">
                <a:ln>
                  <a:noFill/>
                </a:ln>
                <a:solidFill>
                  <a:srgbClr val="FFFFFF"/>
                </a:solidFill>
                <a:effectLst/>
                <a:latin typeface="Arial" panose="020B0604020202020204" pitchFamily="34" charset="0"/>
              </a:rPr>
              <a:t>biophysical</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parameters</a:t>
            </a:r>
            <a:endParaRPr lang="de-DE" altLang="de-DE" sz="1400" dirty="0">
              <a:solidFill>
                <a:srgbClr val="FFFFFF"/>
              </a:solidFill>
              <a:latin typeface="Arial" panose="020B0604020202020204" pitchFamily="34" charset="0"/>
            </a:endParaRPr>
          </a:p>
          <a:p>
            <a:pPr eaLnBrk="0" fontAlgn="base" hangingPunct="0">
              <a:spcBef>
                <a:spcPct val="0"/>
              </a:spcBef>
              <a:spcAft>
                <a:spcPts val="600"/>
              </a:spcAft>
            </a:pPr>
            <a:r>
              <a:rPr kumimoji="0" lang="de-DE" altLang="de-DE" sz="1400" b="1" i="0" u="none" strike="noStrike" cap="none" normalizeH="0" baseline="0" dirty="0">
                <a:ln>
                  <a:noFill/>
                </a:ln>
                <a:solidFill>
                  <a:srgbClr val="FFFFFF"/>
                </a:solidFill>
                <a:effectLst/>
                <a:latin typeface="Arial" panose="020B0604020202020204" pitchFamily="34" charset="0"/>
              </a:rPr>
              <a:t>Very High Resolution (VHR)</a:t>
            </a:r>
            <a:r>
              <a:rPr kumimoji="0" lang="de-DE" altLang="de-DE" sz="1400" b="0" i="0" u="none" strike="noStrike" cap="none" normalizeH="0" baseline="0" dirty="0">
                <a:ln>
                  <a:noFill/>
                </a:ln>
                <a:solidFill>
                  <a:srgbClr val="FFFFFF"/>
                </a:solidFill>
                <a:effectLst/>
                <a:latin typeface="Arial" panose="020B0604020202020204" pitchFamily="34" charset="0"/>
              </a:rPr>
              <a:t> → sub-meter </a:t>
            </a:r>
            <a:r>
              <a:rPr kumimoji="0" lang="de-DE" altLang="de-DE" sz="1400" b="0" i="0" u="none" strike="noStrike" cap="none" normalizeH="0" baseline="0" dirty="0" err="1">
                <a:ln>
                  <a:noFill/>
                </a:ln>
                <a:solidFill>
                  <a:srgbClr val="FFFFFF"/>
                </a:solidFill>
                <a:effectLst/>
                <a:latin typeface="Arial" panose="020B0604020202020204" pitchFamily="34" charset="0"/>
              </a:rPr>
              <a:t>to</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few</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meters</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resolution</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enables</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detailed</a:t>
            </a:r>
            <a:r>
              <a:rPr kumimoji="0" lang="de-DE" altLang="de-DE" sz="1400" b="0" i="0" u="none" strike="noStrike" cap="none" normalizeH="0" baseline="0" dirty="0">
                <a:ln>
                  <a:noFill/>
                </a:ln>
                <a:solidFill>
                  <a:srgbClr val="FFFFFF"/>
                </a:solidFill>
                <a:effectLst/>
                <a:latin typeface="Arial" panose="020B0604020202020204" pitchFamily="34" charset="0"/>
              </a:rPr>
              <a:t> urban </a:t>
            </a:r>
            <a:r>
              <a:rPr kumimoji="0" lang="de-DE" altLang="de-DE" sz="1400" b="0" i="0" u="none" strike="noStrike" cap="none" normalizeH="0" baseline="0" dirty="0" err="1">
                <a:ln>
                  <a:noFill/>
                </a:ln>
                <a:solidFill>
                  <a:srgbClr val="FFFFFF"/>
                </a:solidFill>
                <a:effectLst/>
                <a:latin typeface="Arial" panose="020B0604020202020204" pitchFamily="34" charset="0"/>
              </a:rPr>
              <a:t>mapping</a:t>
            </a:r>
            <a:r>
              <a:rPr kumimoji="0" lang="de-DE" altLang="de-DE" sz="1400" b="0" i="0" u="none" strike="noStrike" cap="none" normalizeH="0" baseline="0" dirty="0">
                <a:ln>
                  <a:noFill/>
                </a:ln>
                <a:solidFill>
                  <a:srgbClr val="FFFFFF"/>
                </a:solidFill>
                <a:effectLst/>
                <a:latin typeface="Arial" panose="020B0604020202020204" pitchFamily="34" charset="0"/>
              </a:rPr>
              <a:t> &amp; </a:t>
            </a:r>
            <a:r>
              <a:rPr kumimoji="0" lang="de-DE" altLang="de-DE" sz="1400" b="0" i="0" u="none" strike="noStrike" cap="none" normalizeH="0" baseline="0" dirty="0" err="1">
                <a:ln>
                  <a:noFill/>
                </a:ln>
                <a:solidFill>
                  <a:srgbClr val="FFFFFF"/>
                </a:solidFill>
                <a:effectLst/>
                <a:latin typeface="Arial" panose="020B0604020202020204" pitchFamily="34" charset="0"/>
              </a:rPr>
              <a:t>object</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detection</a:t>
            </a:r>
            <a:endParaRPr kumimoji="0" lang="de-DE" altLang="de-DE" sz="1400" b="0" i="0" u="none" strike="noStrike" cap="none" normalizeH="0" baseline="0" dirty="0">
              <a:ln>
                <a:noFill/>
              </a:ln>
              <a:solidFill>
                <a:srgbClr val="FFFFFF"/>
              </a:solidFill>
              <a:effectLst/>
              <a:latin typeface="Arial" panose="020B0604020202020204" pitchFamily="34" charset="0"/>
            </a:endParaRPr>
          </a:p>
          <a:p>
            <a:pPr eaLnBrk="0" fontAlgn="base" hangingPunct="0">
              <a:spcBef>
                <a:spcPct val="0"/>
              </a:spcBef>
              <a:spcAft>
                <a:spcPts val="600"/>
              </a:spcAft>
            </a:pPr>
            <a:endParaRPr kumimoji="0" lang="de-DE" altLang="de-DE" sz="1400" b="0" i="0" u="none" strike="noStrike" cap="none" normalizeH="0" baseline="0" dirty="0">
              <a:ln>
                <a:noFill/>
              </a:ln>
              <a:solidFill>
                <a:srgbClr val="FFFFFF"/>
              </a:solidFill>
              <a:effectLst/>
              <a:latin typeface="Arial" panose="020B0604020202020204" pitchFamily="34" charset="0"/>
            </a:endParaRPr>
          </a:p>
          <a:p>
            <a:pPr marL="0" marR="0" lvl="0" indent="0" defTabSz="914400" rtl="0" eaLnBrk="0" fontAlgn="base" latinLnBrk="0" hangingPunct="0">
              <a:spcBef>
                <a:spcPct val="0"/>
              </a:spcBef>
              <a:spcAft>
                <a:spcPts val="600"/>
              </a:spcAft>
              <a:buClrTx/>
              <a:buSzTx/>
              <a:buNone/>
              <a:tabLst/>
            </a:pPr>
            <a:r>
              <a:rPr kumimoji="0" lang="de-DE" altLang="de-DE" sz="1400" b="1" i="0" u="none" strike="noStrike" cap="none" normalizeH="0" baseline="0" dirty="0">
                <a:ln>
                  <a:noFill/>
                </a:ln>
                <a:solidFill>
                  <a:srgbClr val="FFFFFF"/>
                </a:solidFill>
                <a:effectLst/>
                <a:latin typeface="Arial" panose="020B0604020202020204" pitchFamily="34" charset="0"/>
              </a:rPr>
              <a:t>Data </a:t>
            </a:r>
            <a:r>
              <a:rPr kumimoji="0" lang="de-DE" altLang="de-DE" sz="1400" b="1" i="0" u="none" strike="noStrike" cap="none" normalizeH="0" baseline="0" dirty="0" err="1">
                <a:ln>
                  <a:noFill/>
                </a:ln>
                <a:solidFill>
                  <a:srgbClr val="FFFFFF"/>
                </a:solidFill>
                <a:effectLst/>
                <a:latin typeface="Arial" panose="020B0604020202020204" pitchFamily="34" charset="0"/>
              </a:rPr>
              <a:t>processing</a:t>
            </a:r>
            <a:r>
              <a:rPr kumimoji="0" lang="de-DE" altLang="de-DE" sz="1400" b="0" i="0" u="none" strike="noStrike" cap="none" normalizeH="0" baseline="0" dirty="0">
                <a:ln>
                  <a:noFill/>
                </a:ln>
                <a:solidFill>
                  <a:srgbClr val="FFFFFF"/>
                </a:solidFill>
                <a:effectLst/>
                <a:latin typeface="Arial" panose="020B0604020202020204" pitchFamily="34" charset="0"/>
              </a:rPr>
              <a:t>:</a:t>
            </a:r>
          </a:p>
          <a:p>
            <a:pPr eaLnBrk="0" fontAlgn="base" hangingPunct="0">
              <a:spcBef>
                <a:spcPct val="0"/>
              </a:spcBef>
              <a:spcAft>
                <a:spcPts val="600"/>
              </a:spcAft>
            </a:pPr>
            <a:r>
              <a:rPr kumimoji="0" lang="de-DE" altLang="de-DE" sz="1400" b="0" i="0" u="none" strike="noStrike" cap="none" normalizeH="0" baseline="0" dirty="0" err="1">
                <a:ln>
                  <a:noFill/>
                </a:ln>
                <a:solidFill>
                  <a:srgbClr val="FFFFFF"/>
                </a:solidFill>
                <a:effectLst/>
                <a:latin typeface="Arial" panose="020B0604020202020204" pitchFamily="34" charset="0"/>
              </a:rPr>
              <a:t>Radiometric</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calibration</a:t>
            </a:r>
            <a:r>
              <a:rPr kumimoji="0" lang="de-DE" altLang="de-DE" sz="1400" b="0" i="0" u="none" strike="noStrike" cap="none" normalizeH="0" baseline="0" dirty="0">
                <a:ln>
                  <a:noFill/>
                </a:ln>
                <a:solidFill>
                  <a:srgbClr val="FFFFFF"/>
                </a:solidFill>
                <a:effectLst/>
                <a:latin typeface="Arial" panose="020B0604020202020204" pitchFamily="34" charset="0"/>
              </a:rPr>
              <a:t> → digital </a:t>
            </a:r>
            <a:r>
              <a:rPr kumimoji="0" lang="de-DE" altLang="de-DE" sz="1400" b="0" i="0" u="none" strike="noStrike" cap="none" normalizeH="0" baseline="0" dirty="0" err="1">
                <a:ln>
                  <a:noFill/>
                </a:ln>
                <a:solidFill>
                  <a:srgbClr val="FFFFFF"/>
                </a:solidFill>
                <a:effectLst/>
                <a:latin typeface="Arial" panose="020B0604020202020204" pitchFamily="34" charset="0"/>
              </a:rPr>
              <a:t>numbers</a:t>
            </a:r>
            <a:r>
              <a:rPr kumimoji="0" lang="de-DE" altLang="de-DE" sz="1400" b="0" i="0" u="none" strike="noStrike" cap="none" normalizeH="0" baseline="0" dirty="0">
                <a:ln>
                  <a:noFill/>
                </a:ln>
                <a:solidFill>
                  <a:srgbClr val="FFFFFF"/>
                </a:solidFill>
                <a:effectLst/>
                <a:latin typeface="Arial" panose="020B0604020202020204" pitchFamily="34" charset="0"/>
              </a:rPr>
              <a:t> → </a:t>
            </a:r>
            <a:r>
              <a:rPr kumimoji="0" lang="de-DE" altLang="de-DE" sz="1400" b="0" i="0" u="none" strike="noStrike" cap="none" normalizeH="0" baseline="0" dirty="0" err="1">
                <a:ln>
                  <a:noFill/>
                </a:ln>
                <a:solidFill>
                  <a:srgbClr val="FFFFFF"/>
                </a:solidFill>
                <a:effectLst/>
                <a:latin typeface="Arial" panose="020B0604020202020204" pitchFamily="34" charset="0"/>
              </a:rPr>
              <a:t>radiance</a:t>
            </a:r>
            <a:endParaRPr lang="de-DE" altLang="de-DE" sz="1400" dirty="0">
              <a:solidFill>
                <a:srgbClr val="FFFFFF"/>
              </a:solidFill>
              <a:latin typeface="Arial" panose="020B0604020202020204" pitchFamily="34" charset="0"/>
            </a:endParaRPr>
          </a:p>
          <a:p>
            <a:pPr eaLnBrk="0" fontAlgn="base" hangingPunct="0">
              <a:spcBef>
                <a:spcPct val="0"/>
              </a:spcBef>
              <a:spcAft>
                <a:spcPts val="600"/>
              </a:spcAft>
            </a:pPr>
            <a:r>
              <a:rPr kumimoji="0" lang="de-DE" altLang="de-DE" sz="1400" b="0" i="0" u="none" strike="noStrike" cap="none" normalizeH="0" baseline="0" dirty="0" err="1">
                <a:ln>
                  <a:noFill/>
                </a:ln>
                <a:solidFill>
                  <a:srgbClr val="FFFFFF"/>
                </a:solidFill>
                <a:effectLst/>
                <a:latin typeface="Arial" panose="020B0604020202020204" pitchFamily="34" charset="0"/>
              </a:rPr>
              <a:t>Atmospheric</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correction</a:t>
            </a:r>
            <a:r>
              <a:rPr kumimoji="0" lang="de-DE" altLang="de-DE" sz="1400" b="0" i="0" u="none" strike="noStrike" cap="none" normalizeH="0" baseline="0" dirty="0">
                <a:ln>
                  <a:noFill/>
                </a:ln>
                <a:solidFill>
                  <a:srgbClr val="FFFFFF"/>
                </a:solidFill>
                <a:effectLst/>
                <a:latin typeface="Arial" panose="020B0604020202020204" pitchFamily="34" charset="0"/>
              </a:rPr>
              <a:t> → </a:t>
            </a:r>
            <a:r>
              <a:rPr kumimoji="0" lang="de-DE" altLang="de-DE" sz="1400" b="0" i="0" u="none" strike="noStrike" cap="none" normalizeH="0" baseline="0" dirty="0" err="1">
                <a:ln>
                  <a:noFill/>
                </a:ln>
                <a:solidFill>
                  <a:srgbClr val="FFFFFF"/>
                </a:solidFill>
                <a:effectLst/>
                <a:latin typeface="Arial" panose="020B0604020202020204" pitchFamily="34" charset="0"/>
              </a:rPr>
              <a:t>removes</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scattering</a:t>
            </a:r>
            <a:r>
              <a:rPr kumimoji="0" lang="de-DE" altLang="de-DE" sz="1400" b="0" i="0" u="none" strike="noStrike" cap="none" normalizeH="0" baseline="0" dirty="0">
                <a:ln>
                  <a:noFill/>
                </a:ln>
                <a:solidFill>
                  <a:srgbClr val="FFFFFF"/>
                </a:solidFill>
                <a:effectLst/>
                <a:latin typeface="Arial" panose="020B0604020202020204" pitchFamily="34" charset="0"/>
              </a:rPr>
              <a:t>/</a:t>
            </a:r>
            <a:r>
              <a:rPr kumimoji="0" lang="de-DE" altLang="de-DE" sz="1400" b="0" i="0" u="none" strike="noStrike" cap="none" normalizeH="0" baseline="0" dirty="0" err="1">
                <a:ln>
                  <a:noFill/>
                </a:ln>
                <a:solidFill>
                  <a:srgbClr val="FFFFFF"/>
                </a:solidFill>
                <a:effectLst/>
                <a:latin typeface="Arial" panose="020B0604020202020204" pitchFamily="34" charset="0"/>
              </a:rPr>
              <a:t>absorption</a:t>
            </a:r>
            <a:r>
              <a:rPr kumimoji="0" lang="de-DE" altLang="de-DE" sz="1400" b="0" i="0" u="none" strike="noStrike" cap="none" normalizeH="0" baseline="0" dirty="0">
                <a:ln>
                  <a:noFill/>
                </a:ln>
                <a:solidFill>
                  <a:srgbClr val="FFFFFF"/>
                </a:solidFill>
                <a:effectLst/>
                <a:latin typeface="Arial" panose="020B0604020202020204" pitchFamily="34" charset="0"/>
              </a:rPr>
              <a:t> (O₂, O₃, H₂O)</a:t>
            </a:r>
          </a:p>
          <a:p>
            <a:pPr eaLnBrk="0" fontAlgn="base" hangingPunct="0">
              <a:spcBef>
                <a:spcPct val="0"/>
              </a:spcBef>
              <a:spcAft>
                <a:spcPts val="600"/>
              </a:spcAft>
            </a:pPr>
            <a:r>
              <a:rPr kumimoji="0" lang="de-DE" altLang="de-DE" sz="1400" b="0" i="0" u="none" strike="noStrike" cap="none" normalizeH="0" baseline="0" dirty="0" err="1">
                <a:ln>
                  <a:noFill/>
                </a:ln>
                <a:solidFill>
                  <a:srgbClr val="FFFFFF"/>
                </a:solidFill>
                <a:effectLst/>
                <a:latin typeface="Arial" panose="020B0604020202020204" pitchFamily="34" charset="0"/>
              </a:rPr>
              <a:t>Geometric</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correction</a:t>
            </a:r>
            <a:r>
              <a:rPr kumimoji="0" lang="de-DE" altLang="de-DE" sz="1400" b="0" i="0" u="none" strike="noStrike" cap="none" normalizeH="0" baseline="0" dirty="0">
                <a:ln>
                  <a:noFill/>
                </a:ln>
                <a:solidFill>
                  <a:srgbClr val="FFFFFF"/>
                </a:solidFill>
                <a:effectLst/>
                <a:latin typeface="Arial" panose="020B0604020202020204" pitchFamily="34" charset="0"/>
              </a:rPr>
              <a:t> → </a:t>
            </a:r>
            <a:r>
              <a:rPr kumimoji="0" lang="de-DE" altLang="de-DE" sz="1400" b="0" i="0" u="none" strike="noStrike" cap="none" normalizeH="0" baseline="0" dirty="0" err="1">
                <a:ln>
                  <a:noFill/>
                </a:ln>
                <a:solidFill>
                  <a:srgbClr val="FFFFFF"/>
                </a:solidFill>
                <a:effectLst/>
                <a:latin typeface="Arial" panose="020B0604020202020204" pitchFamily="34" charset="0"/>
              </a:rPr>
              <a:t>aligns</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imagery</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to</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Earth’s</a:t>
            </a:r>
            <a:r>
              <a:rPr kumimoji="0" lang="de-DE" altLang="de-DE" sz="1400" b="0" i="0" u="none" strike="noStrike" cap="none" normalizeH="0" baseline="0" dirty="0">
                <a:ln>
                  <a:noFill/>
                </a:ln>
                <a:solidFill>
                  <a:srgbClr val="FFFFFF"/>
                </a:solidFill>
                <a:effectLst/>
                <a:latin typeface="Arial" panose="020B0604020202020204" pitchFamily="34" charset="0"/>
              </a:rPr>
              <a:t> </a:t>
            </a:r>
            <a:r>
              <a:rPr kumimoji="0" lang="de-DE" altLang="de-DE" sz="1400" b="0" i="0" u="none" strike="noStrike" cap="none" normalizeH="0" baseline="0" dirty="0" err="1">
                <a:ln>
                  <a:noFill/>
                </a:ln>
                <a:solidFill>
                  <a:srgbClr val="FFFFFF"/>
                </a:solidFill>
                <a:effectLst/>
                <a:latin typeface="Arial" panose="020B0604020202020204" pitchFamily="34" charset="0"/>
              </a:rPr>
              <a:t>surface</a:t>
            </a:r>
            <a:endParaRPr kumimoji="0" lang="de-DE" altLang="de-DE" sz="1400" b="0" i="0" u="none" strike="noStrike" cap="none" normalizeH="0" baseline="0" dirty="0">
              <a:ln>
                <a:noFill/>
              </a:ln>
              <a:solidFill>
                <a:srgbClr val="FFFFFF"/>
              </a:solidFill>
              <a:effectLst/>
              <a:latin typeface="Arial" panose="020B0604020202020204" pitchFamily="34" charset="0"/>
            </a:endParaRPr>
          </a:p>
          <a:p>
            <a:pPr marL="0" indent="0" eaLnBrk="0" fontAlgn="base" hangingPunct="0">
              <a:spcBef>
                <a:spcPct val="0"/>
              </a:spcBef>
              <a:spcAft>
                <a:spcPts val="600"/>
              </a:spcAft>
              <a:buNone/>
            </a:pPr>
            <a:endParaRPr kumimoji="0" lang="de-DE" altLang="de-DE" sz="1400" b="0" i="0" u="none" strike="noStrike" cap="none" normalizeH="0" baseline="0" dirty="0">
              <a:ln>
                <a:noFill/>
              </a:ln>
              <a:solidFill>
                <a:srgbClr val="FFFFFF"/>
              </a:solidFill>
              <a:effectLst/>
              <a:latin typeface="Arial" panose="020B0604020202020204" pitchFamily="34" charset="0"/>
            </a:endParaRPr>
          </a:p>
        </p:txBody>
      </p:sp>
    </p:spTree>
    <p:extLst>
      <p:ext uri="{BB962C8B-B14F-4D97-AF65-F5344CB8AC3E}">
        <p14:creationId xmlns:p14="http://schemas.microsoft.com/office/powerpoint/2010/main" val="32322556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1FE2A6-13F2-78EB-031A-CFACAF9EEE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82CEB2-3FFE-C5CE-30CA-4F8C89653A00}"/>
              </a:ext>
            </a:extLst>
          </p:cNvPr>
          <p:cNvSpPr>
            <a:spLocks noGrp="1"/>
          </p:cNvSpPr>
          <p:nvPr>
            <p:ph type="title"/>
          </p:nvPr>
        </p:nvSpPr>
        <p:spPr/>
        <p:txBody>
          <a:bodyPr/>
          <a:lstStyle/>
          <a:p>
            <a:r>
              <a:rPr lang="de-DE" dirty="0"/>
              <a:t>Optical</a:t>
            </a:r>
            <a:endParaRPr lang="de-CH" dirty="0"/>
          </a:p>
        </p:txBody>
      </p:sp>
      <p:pic>
        <p:nvPicPr>
          <p:cNvPr id="5" name="Grafik 6" descr="Sentinel-2 images the globe every 5 days - Sentinel Success Stories -  Sentinel Online">
            <a:extLst>
              <a:ext uri="{FF2B5EF4-FFF2-40B4-BE49-F238E27FC236}">
                <a16:creationId xmlns:a16="http://schemas.microsoft.com/office/drawing/2014/main" id="{8080C0C7-C1A8-D9A2-AEB1-3E9CC3DA2F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1070" y="1374457"/>
            <a:ext cx="7368540" cy="4905050"/>
          </a:xfrm>
          <a:prstGeom prst="rect">
            <a:avLst/>
          </a:prstGeom>
          <a:noFill/>
          <a:ln>
            <a:noFill/>
          </a:ln>
        </p:spPr>
      </p:pic>
      <p:sp>
        <p:nvSpPr>
          <p:cNvPr id="7" name="TextBox 6">
            <a:extLst>
              <a:ext uri="{FF2B5EF4-FFF2-40B4-BE49-F238E27FC236}">
                <a16:creationId xmlns:a16="http://schemas.microsoft.com/office/drawing/2014/main" id="{05DA2ACB-35B2-168E-2FAC-E887CE3D4B01}"/>
              </a:ext>
            </a:extLst>
          </p:cNvPr>
          <p:cNvSpPr txBox="1"/>
          <p:nvPr/>
        </p:nvSpPr>
        <p:spPr>
          <a:xfrm>
            <a:off x="838200" y="6390599"/>
            <a:ext cx="7620000" cy="261610"/>
          </a:xfrm>
          <a:prstGeom prst="rect">
            <a:avLst/>
          </a:prstGeom>
          <a:noFill/>
        </p:spPr>
        <p:txBody>
          <a:bodyPr wrap="square">
            <a:spAutoFit/>
          </a:bodyPr>
          <a:lstStyle/>
          <a:p>
            <a:r>
              <a:rPr lang="fr-CH" sz="1050" kern="0" dirty="0">
                <a:effectLst/>
                <a:latin typeface="Calibri" panose="020F0502020204030204" pitchFamily="34" charset="0"/>
                <a:ea typeface="Aptos" panose="020B0004020202020204" pitchFamily="34" charset="0"/>
              </a:rPr>
              <a:t>Sentinel 2 - Optical Image / </a:t>
            </a:r>
            <a:r>
              <a:rPr lang="fr-CH" sz="1050" kern="0" dirty="0" err="1">
                <a:effectLst/>
                <a:latin typeface="Calibri" panose="020F0502020204030204" pitchFamily="34" charset="0"/>
                <a:ea typeface="Aptos" panose="020B0004020202020204" pitchFamily="34" charset="0"/>
              </a:rPr>
              <a:t>True</a:t>
            </a:r>
            <a:r>
              <a:rPr lang="fr-CH" sz="1050" kern="0" dirty="0">
                <a:effectLst/>
                <a:latin typeface="Calibri" panose="020F0502020204030204" pitchFamily="34" charset="0"/>
                <a:ea typeface="Aptos" panose="020B0004020202020204" pitchFamily="34" charset="0"/>
              </a:rPr>
              <a:t> </a:t>
            </a:r>
            <a:r>
              <a:rPr lang="fr-CH" sz="1050" kern="0" dirty="0" err="1">
                <a:effectLst/>
                <a:latin typeface="Calibri" panose="020F0502020204030204" pitchFamily="34" charset="0"/>
                <a:ea typeface="Aptos" panose="020B0004020202020204" pitchFamily="34" charset="0"/>
              </a:rPr>
              <a:t>Colour</a:t>
            </a:r>
            <a:r>
              <a:rPr lang="fr-CH" sz="1050" kern="0" dirty="0">
                <a:effectLst/>
                <a:latin typeface="Calibri" panose="020F0502020204030204" pitchFamily="34" charset="0"/>
                <a:ea typeface="Aptos" panose="020B0004020202020204" pitchFamily="34" charset="0"/>
              </a:rPr>
              <a:t> Composite. Source: ESA</a:t>
            </a:r>
            <a:endParaRPr lang="de-CH" sz="1050" dirty="0"/>
          </a:p>
        </p:txBody>
      </p:sp>
      <p:sp>
        <p:nvSpPr>
          <p:cNvPr id="9" name="TextBox 8">
            <a:extLst>
              <a:ext uri="{FF2B5EF4-FFF2-40B4-BE49-F238E27FC236}">
                <a16:creationId xmlns:a16="http://schemas.microsoft.com/office/drawing/2014/main" id="{95382DE4-7597-A53C-3C33-4DDE4FFAE2E9}"/>
              </a:ext>
            </a:extLst>
          </p:cNvPr>
          <p:cNvSpPr txBox="1"/>
          <p:nvPr/>
        </p:nvSpPr>
        <p:spPr>
          <a:xfrm>
            <a:off x="8458200" y="1475991"/>
            <a:ext cx="3341914" cy="1754326"/>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err="1">
                <a:ln>
                  <a:noFill/>
                </a:ln>
                <a:solidFill>
                  <a:schemeClr val="tx1"/>
                </a:solidFill>
                <a:effectLst/>
                <a:latin typeface="Arial" panose="020B0604020202020204" pitchFamily="34" charset="0"/>
              </a:rPr>
              <a:t>Strengths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interpretable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long</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historical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record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broad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applications</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err="1">
                <a:ln>
                  <a:noFill/>
                </a:ln>
                <a:solidFill>
                  <a:schemeClr val="tx1"/>
                </a:solidFill>
                <a:effectLst/>
                <a:latin typeface="Arial" panose="020B0604020202020204" pitchFamily="34" charset="0"/>
              </a:rPr>
              <a:t>Limitations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cloud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cover</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atmospheric</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interference</a:t>
            </a: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18658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64FD3-15E0-0B66-5E65-117D561D5247}"/>
              </a:ext>
            </a:extLst>
          </p:cNvPr>
          <p:cNvSpPr>
            <a:spLocks noGrp="1"/>
          </p:cNvSpPr>
          <p:nvPr>
            <p:ph type="title"/>
          </p:nvPr>
        </p:nvSpPr>
        <p:spPr/>
        <p:txBody>
          <a:bodyPr/>
          <a:lstStyle/>
          <a:p>
            <a:r>
              <a:rPr lang="en-US" dirty="0"/>
              <a:t>Multispectral Remote Sensing</a:t>
            </a:r>
            <a:endParaRPr lang="de-CH" dirty="0"/>
          </a:p>
        </p:txBody>
      </p:sp>
      <p:pic>
        <p:nvPicPr>
          <p:cNvPr id="4" name="Grafik 2" descr="ESA - Sentinel-2 delivers first images">
            <a:extLst>
              <a:ext uri="{FF2B5EF4-FFF2-40B4-BE49-F238E27FC236}">
                <a16:creationId xmlns:a16="http://schemas.microsoft.com/office/drawing/2014/main" id="{F7BE28EE-30EB-3763-7406-62222A20DE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3182" y="1432559"/>
            <a:ext cx="7038704" cy="4692469"/>
          </a:xfrm>
          <a:prstGeom prst="rect">
            <a:avLst/>
          </a:prstGeom>
          <a:noFill/>
          <a:ln>
            <a:noFill/>
          </a:ln>
        </p:spPr>
      </p:pic>
      <p:sp>
        <p:nvSpPr>
          <p:cNvPr id="6" name="TextBox 5">
            <a:extLst>
              <a:ext uri="{FF2B5EF4-FFF2-40B4-BE49-F238E27FC236}">
                <a16:creationId xmlns:a16="http://schemas.microsoft.com/office/drawing/2014/main" id="{0E5E901B-D0B0-FD9C-FA11-C0F2A32B4666}"/>
              </a:ext>
            </a:extLst>
          </p:cNvPr>
          <p:cNvSpPr txBox="1"/>
          <p:nvPr/>
        </p:nvSpPr>
        <p:spPr>
          <a:xfrm>
            <a:off x="838200" y="6246654"/>
            <a:ext cx="6096000" cy="246221"/>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False </a:t>
            </a:r>
            <a:r>
              <a:rPr lang="en-US" sz="1000" kern="0" dirty="0" err="1">
                <a:effectLst/>
                <a:latin typeface="Calibri" panose="020F0502020204030204" pitchFamily="34" charset="0"/>
                <a:ea typeface="Aptos" panose="020B0004020202020204" pitchFamily="34" charset="0"/>
              </a:rPr>
              <a:t>colour</a:t>
            </a:r>
            <a:r>
              <a:rPr lang="en-US" sz="1000" kern="0" dirty="0">
                <a:effectLst/>
                <a:latin typeface="Calibri" panose="020F0502020204030204" pitchFamily="34" charset="0"/>
                <a:ea typeface="Aptos" panose="020B0004020202020204" pitchFamily="34" charset="0"/>
              </a:rPr>
              <a:t> composite with RGB and NIR, Source: ESA Sentinel-2</a:t>
            </a:r>
            <a:endParaRPr lang="de-CH" sz="1000" dirty="0"/>
          </a:p>
        </p:txBody>
      </p:sp>
    </p:spTree>
    <p:extLst>
      <p:ext uri="{BB962C8B-B14F-4D97-AF65-F5344CB8AC3E}">
        <p14:creationId xmlns:p14="http://schemas.microsoft.com/office/powerpoint/2010/main" val="1230434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DE101E-74B7-F835-D24D-A660DAF74537}"/>
              </a:ext>
            </a:extLst>
          </p:cNvPr>
          <p:cNvSpPr>
            <a:spLocks noGrp="1"/>
          </p:cNvSpPr>
          <p:nvPr>
            <p:ph type="title"/>
          </p:nvPr>
        </p:nvSpPr>
        <p:spPr/>
        <p:txBody>
          <a:bodyPr/>
          <a:lstStyle/>
          <a:p>
            <a:r>
              <a:rPr lang="en-US" dirty="0"/>
              <a:t>Multispectral</a:t>
            </a:r>
            <a:endParaRPr lang="de-CH" dirty="0"/>
          </a:p>
        </p:txBody>
      </p:sp>
      <p:sp>
        <p:nvSpPr>
          <p:cNvPr id="4" name="Rectangle 1">
            <a:extLst>
              <a:ext uri="{FF2B5EF4-FFF2-40B4-BE49-F238E27FC236}">
                <a16:creationId xmlns:a16="http://schemas.microsoft.com/office/drawing/2014/main" id="{F310A152-5168-3724-2DF7-32E59EB67DAA}"/>
              </a:ext>
            </a:extLst>
          </p:cNvPr>
          <p:cNvSpPr>
            <a:spLocks noGrp="1" noChangeArrowheads="1"/>
          </p:cNvSpPr>
          <p:nvPr>
            <p:ph idx="1"/>
          </p:nvPr>
        </p:nvSpPr>
        <p:spPr bwMode="auto">
          <a:xfrm>
            <a:off x="838200" y="1600639"/>
            <a:ext cx="8734122" cy="4801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err="1">
                <a:ln>
                  <a:noFill/>
                </a:ln>
                <a:solidFill>
                  <a:schemeClr val="tx1"/>
                </a:solidFill>
                <a:effectLst/>
                <a:latin typeface="Arial" panose="020B0604020202020204" pitchFamily="34" charset="0"/>
              </a:rPr>
              <a:t>Multispectral</a:t>
            </a:r>
            <a:r>
              <a:rPr kumimoji="0" lang="de-DE" altLang="de-DE" sz="1800" b="1" i="0" u="none" strike="noStrike" cap="none" normalizeH="0" baseline="0" dirty="0">
                <a:ln>
                  <a:noFill/>
                </a:ln>
                <a:solidFill>
                  <a:schemeClr val="tx1"/>
                </a:solidFill>
                <a:effectLst/>
                <a:latin typeface="Arial" panose="020B0604020202020204" pitchFamily="34" charset="0"/>
              </a:rPr>
              <a:t> </a:t>
            </a:r>
            <a:r>
              <a:rPr kumimoji="0" lang="de-DE" altLang="de-DE" sz="1800" b="1" i="0" u="none" strike="noStrike" cap="none" normalizeH="0" baseline="0" dirty="0" err="1">
                <a:ln>
                  <a:noFill/>
                </a:ln>
                <a:solidFill>
                  <a:schemeClr val="tx1"/>
                </a:solidFill>
                <a:effectLst/>
                <a:latin typeface="Arial" panose="020B0604020202020204" pitchFamily="34" charset="0"/>
              </a:rPr>
              <a:t>sensors</a:t>
            </a:r>
            <a:r>
              <a:rPr kumimoji="0" lang="de-DE" altLang="de-DE" sz="1800" b="0" i="0" u="none" strike="noStrike" cap="none" normalizeH="0" baseline="0" dirty="0">
                <a:ln>
                  <a:noFill/>
                </a:ln>
                <a:solidFill>
                  <a:schemeClr val="tx1"/>
                </a:solidFill>
                <a:effectLst/>
                <a:latin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0" i="0" u="none" strike="noStrike" cap="none" normalizeH="0" baseline="0" dirty="0" err="1">
                <a:ln>
                  <a:noFill/>
                </a:ln>
                <a:solidFill>
                  <a:schemeClr val="tx1"/>
                </a:solidFill>
                <a:effectLst/>
                <a:latin typeface="Arial" panose="020B0604020202020204" pitchFamily="34" charset="0"/>
              </a:rPr>
              <a:t>measure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reflected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radiation</a:t>
            </a:r>
            <a:r>
              <a:rPr kumimoji="0" lang="de-DE" altLang="de-DE" sz="1800" b="0" i="0" u="none" strike="noStrike" cap="none" normalizeH="0" baseline="0" dirty="0">
                <a:ln>
                  <a:noFill/>
                </a:ln>
                <a:solidFill>
                  <a:schemeClr val="tx1"/>
                </a:solidFill>
                <a:effectLst/>
                <a:latin typeface="Arial" panose="020B0604020202020204" pitchFamily="34" charset="0"/>
              </a:rPr>
              <a:t> in a limited </a:t>
            </a:r>
            <a:r>
              <a:rPr kumimoji="0" lang="de-DE" altLang="de-DE" sz="1800" b="0" i="0" u="none" strike="noStrike" cap="none" normalizeH="0" baseline="0" dirty="0" err="1">
                <a:ln>
                  <a:noFill/>
                </a:ln>
                <a:solidFill>
                  <a:schemeClr val="tx1"/>
                </a:solidFill>
                <a:effectLst/>
                <a:latin typeface="Arial" panose="020B0604020202020204" pitchFamily="34" charset="0"/>
              </a:rPr>
              <a:t>number</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of</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broad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spectral</a:t>
            </a:r>
            <a:r>
              <a:rPr kumimoji="0" lang="de-DE" altLang="de-DE" sz="1800" b="0" i="0" u="none" strike="noStrike" cap="none" normalizeH="0" baseline="0" dirty="0">
                <a:ln>
                  <a:noFill/>
                </a:ln>
                <a:solidFill>
                  <a:schemeClr val="tx1"/>
                </a:solidFill>
                <a:effectLst/>
                <a:latin typeface="Arial" panose="020B0604020202020204" pitchFamily="34" charset="0"/>
              </a:rPr>
              <a:t> bands</a:t>
            </a: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18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err="1">
                <a:ln>
                  <a:noFill/>
                </a:ln>
                <a:solidFill>
                  <a:schemeClr val="tx1"/>
                </a:solidFill>
                <a:effectLst/>
                <a:latin typeface="Arial" panose="020B0604020202020204" pitchFamily="34" charset="0"/>
              </a:rPr>
              <a:t>Limitations</a:t>
            </a:r>
            <a:r>
              <a:rPr kumimoji="0" lang="de-DE" altLang="de-DE" sz="1800" b="0" i="0" u="none" strike="noStrike" cap="none" normalizeH="0" baseline="0" dirty="0">
                <a:ln>
                  <a:noFill/>
                </a:ln>
                <a:solidFill>
                  <a:schemeClr val="tx1"/>
                </a:solidFill>
                <a:effectLst/>
                <a:latin typeface="Arial" panose="020B0604020202020204" pitchFamily="34" charset="0"/>
              </a:rPr>
              <a:t>: </a:t>
            </a:r>
          </a:p>
          <a:p>
            <a:pPr eaLnBrk="0" fontAlgn="base" hangingPunct="0">
              <a:lnSpc>
                <a:spcPct val="100000"/>
              </a:lnSpc>
              <a:spcBef>
                <a:spcPct val="0"/>
              </a:spcBef>
              <a:spcAft>
                <a:spcPct val="0"/>
              </a:spcAft>
            </a:pPr>
            <a:r>
              <a:rPr kumimoji="0" lang="de-DE" altLang="de-DE" sz="1800" b="0" i="0" u="none" strike="noStrike" cap="none" normalizeH="0" baseline="0" dirty="0" err="1">
                <a:ln>
                  <a:noFill/>
                </a:ln>
                <a:solidFill>
                  <a:schemeClr val="tx1"/>
                </a:solidFill>
                <a:effectLst/>
                <a:latin typeface="Arial" panose="020B0604020202020204" pitchFamily="34" charset="0"/>
              </a:rPr>
              <a:t>restricted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number</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of</a:t>
            </a:r>
            <a:r>
              <a:rPr kumimoji="0" lang="de-DE" altLang="de-DE" sz="1800" b="0" i="0" u="none" strike="noStrike" cap="none" normalizeH="0" baseline="0" dirty="0">
                <a:ln>
                  <a:noFill/>
                </a:ln>
                <a:solidFill>
                  <a:schemeClr val="tx1"/>
                </a:solidFill>
                <a:effectLst/>
                <a:latin typeface="Arial" panose="020B0604020202020204" pitchFamily="34" charset="0"/>
              </a:rPr>
              <a:t> bands → </a:t>
            </a:r>
            <a:r>
              <a:rPr kumimoji="0" lang="de-DE" altLang="de-DE" sz="1800" b="0" i="0" u="none" strike="noStrike" cap="none" normalizeH="0" baseline="0" dirty="0" err="1">
                <a:ln>
                  <a:noFill/>
                </a:ln>
                <a:solidFill>
                  <a:schemeClr val="tx1"/>
                </a:solidFill>
                <a:effectLst/>
                <a:latin typeface="Arial" panose="020B0604020202020204" pitchFamily="34" charset="0"/>
              </a:rPr>
              <a:t>weaker</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discrimination</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of</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subtle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spectral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differences</a:t>
            </a:r>
            <a:br>
              <a:rPr kumimoji="0" lang="de-DE" altLang="de-DE" sz="1800" b="0" i="0" u="none" strike="noStrike" cap="none" normalizeH="0" baseline="0" dirty="0">
                <a:ln>
                  <a:noFill/>
                </a:ln>
                <a:solidFill>
                  <a:schemeClr val="tx1"/>
                </a:solidFill>
                <a:effectLst/>
                <a:latin typeface="Arial" panose="020B0604020202020204" pitchFamily="34" charset="0"/>
              </a:rPr>
            </a:b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err="1">
                <a:ln>
                  <a:noFill/>
                </a:ln>
                <a:solidFill>
                  <a:schemeClr val="tx1"/>
                </a:solidFill>
                <a:effectLst/>
                <a:latin typeface="Arial" panose="020B0604020202020204" pitchFamily="34" charset="0"/>
              </a:rPr>
              <a:t>Strengths</a:t>
            </a:r>
            <a:r>
              <a:rPr kumimoji="0" lang="de-DE" altLang="de-DE" sz="18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de-DE" altLang="de-DE" sz="1800" b="0" i="0" u="none" strike="noStrike" cap="none" normalizeH="0" baseline="0" dirty="0" err="1">
                <a:ln>
                  <a:noFill/>
                </a:ln>
                <a:solidFill>
                  <a:schemeClr val="tx1"/>
                </a:solidFill>
                <a:effectLst/>
                <a:latin typeface="Arial" panose="020B0604020202020204" pitchFamily="34" charset="0"/>
              </a:rPr>
              <a:t>Balanced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spatial</a:t>
            </a:r>
            <a:r>
              <a:rPr kumimoji="0" lang="de-DE" altLang="de-DE" sz="1800" b="0" i="0" u="none" strike="noStrike" cap="none" normalizeH="0" baseline="0" dirty="0">
                <a:ln>
                  <a:noFill/>
                </a:ln>
                <a:solidFill>
                  <a:schemeClr val="tx1"/>
                </a:solidFill>
                <a:effectLst/>
                <a:latin typeface="Arial" panose="020B0604020202020204" pitchFamily="34" charset="0"/>
              </a:rPr>
              <a:t>, temporal, </a:t>
            </a:r>
            <a:r>
              <a:rPr kumimoji="0" lang="de-DE" altLang="de-DE" sz="1800" b="0" i="0" u="none" strike="noStrike" cap="none" normalizeH="0" baseline="0" dirty="0" err="1">
                <a:ln>
                  <a:noFill/>
                </a:ln>
                <a:solidFill>
                  <a:schemeClr val="tx1"/>
                </a:solidFill>
                <a:effectLst/>
                <a:latin typeface="Arial" panose="020B0604020202020204" pitchFamily="34" charset="0"/>
              </a:rPr>
              <a:t>spectral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resolution</a:t>
            </a:r>
            <a:endParaRPr lang="de-DE" altLang="de-DE" sz="1800" dirty="0">
              <a:latin typeface="Arial" panose="020B0604020202020204" pitchFamily="34" charset="0"/>
            </a:endParaRPr>
          </a:p>
          <a:p>
            <a:pPr eaLnBrk="0" fontAlgn="base" hangingPunct="0">
              <a:lnSpc>
                <a:spcPct val="100000"/>
              </a:lnSpc>
              <a:spcBef>
                <a:spcPct val="0"/>
              </a:spcBef>
              <a:spcAft>
                <a:spcPct val="0"/>
              </a:spcAft>
            </a:pPr>
            <a:r>
              <a:rPr kumimoji="0" lang="de-DE" altLang="de-DE" sz="1800" b="0" i="0" u="none" strike="noStrike" cap="none" normalizeH="0" baseline="0" dirty="0" err="1">
                <a:ln>
                  <a:noFill/>
                </a:ln>
                <a:solidFill>
                  <a:schemeClr val="tx1"/>
                </a:solidFill>
                <a:effectLst/>
                <a:latin typeface="Arial" panose="020B0604020202020204" pitchFamily="34" charset="0"/>
              </a:rPr>
              <a:t>Efficient</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data</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volume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for</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processing</a:t>
            </a:r>
            <a:r>
              <a:rPr kumimoji="0" lang="de-DE" altLang="de-DE" sz="1800" b="0" i="0" u="none" strike="noStrike" cap="none" normalizeH="0" baseline="0" dirty="0">
                <a:ln>
                  <a:noFill/>
                </a:ln>
                <a:solidFill>
                  <a:schemeClr val="tx1"/>
                </a:solidFill>
                <a:effectLst/>
                <a:latin typeface="Arial" panose="020B0604020202020204" pitchFamily="34" charset="0"/>
              </a:rPr>
              <a:t> &amp; </a:t>
            </a:r>
            <a:r>
              <a:rPr kumimoji="0" lang="de-DE" altLang="de-DE" sz="1800" b="0" i="0" u="none" strike="noStrike" cap="none" normalizeH="0" baseline="0" dirty="0" err="1">
                <a:ln>
                  <a:noFill/>
                </a:ln>
                <a:solidFill>
                  <a:schemeClr val="tx1"/>
                </a:solidFill>
                <a:effectLst/>
                <a:latin typeface="Arial" panose="020B0604020202020204" pitchFamily="34" charset="0"/>
              </a:rPr>
              <a:t>archiving</a:t>
            </a:r>
            <a:br>
              <a:rPr kumimoji="0" lang="de-DE" altLang="de-DE" sz="1800" b="0" i="0" u="none" strike="noStrike" cap="none" normalizeH="0" baseline="0" dirty="0">
                <a:ln>
                  <a:noFill/>
                </a:ln>
                <a:solidFill>
                  <a:schemeClr val="tx1"/>
                </a:solidFill>
                <a:effectLst/>
                <a:latin typeface="Arial" panose="020B0604020202020204" pitchFamily="34" charset="0"/>
              </a:rPr>
            </a:b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800" b="1" i="0" u="none" strike="noStrike" cap="none" normalizeH="0" baseline="0" dirty="0" err="1">
                <a:ln>
                  <a:noFill/>
                </a:ln>
                <a:solidFill>
                  <a:schemeClr val="tx1"/>
                </a:solidFill>
                <a:effectLst/>
                <a:latin typeface="Arial" panose="020B0604020202020204" pitchFamily="34" charset="0"/>
              </a:rPr>
              <a:t>Applications</a:t>
            </a:r>
            <a:r>
              <a:rPr kumimoji="0" lang="de-DE" altLang="de-DE" sz="18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de-DE" altLang="de-DE" sz="1800" b="0" i="0" u="none" strike="noStrike" cap="none" normalizeH="0" baseline="0" dirty="0">
                <a:ln>
                  <a:noFill/>
                </a:ln>
                <a:solidFill>
                  <a:schemeClr val="tx1"/>
                </a:solidFill>
                <a:effectLst/>
                <a:latin typeface="Arial" panose="020B0604020202020204" pitchFamily="34" charset="0"/>
              </a:rPr>
              <a:t>Vegetation &amp; </a:t>
            </a:r>
            <a:r>
              <a:rPr kumimoji="0" lang="de-DE" altLang="de-DE" sz="1800" b="0" i="0" u="none" strike="noStrike" cap="none" normalizeH="0" baseline="0" dirty="0" err="1">
                <a:ln>
                  <a:noFill/>
                </a:ln>
                <a:solidFill>
                  <a:schemeClr val="tx1"/>
                </a:solidFill>
                <a:effectLst/>
                <a:latin typeface="Arial" panose="020B0604020202020204" pitchFamily="34" charset="0"/>
              </a:rPr>
              <a:t>water</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indices</a:t>
            </a:r>
            <a:r>
              <a:rPr kumimoji="0" lang="de-DE" altLang="de-DE" sz="1800" b="0" i="0" u="none" strike="noStrike" cap="none" normalizeH="0" baseline="0" dirty="0">
                <a:ln>
                  <a:noFill/>
                </a:ln>
                <a:solidFill>
                  <a:schemeClr val="tx1"/>
                </a:solidFill>
                <a:effectLst/>
                <a:latin typeface="Arial" panose="020B0604020202020204" pitchFamily="34" charset="0"/>
              </a:rPr>
              <a:t> (e.g., NDVI, NDWI)</a:t>
            </a:r>
          </a:p>
          <a:p>
            <a:pPr eaLnBrk="0" fontAlgn="base" hangingPunct="0">
              <a:lnSpc>
                <a:spcPct val="100000"/>
              </a:lnSpc>
              <a:spcBef>
                <a:spcPct val="0"/>
              </a:spcBef>
              <a:spcAft>
                <a:spcPct val="0"/>
              </a:spcAft>
            </a:pPr>
            <a:r>
              <a:rPr kumimoji="0" lang="de-DE" altLang="de-DE" sz="1800" b="0" i="0" u="none" strike="noStrike" cap="none" normalizeH="0" baseline="0" dirty="0" err="1">
                <a:ln>
                  <a:noFill/>
                </a:ln>
                <a:solidFill>
                  <a:schemeClr val="tx1"/>
                </a:solidFill>
                <a:effectLst/>
                <a:latin typeface="Arial" panose="020B0604020202020204" pitchFamily="34" charset="0"/>
              </a:rPr>
              <a:t>Burned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area</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mapping</a:t>
            </a:r>
            <a:endParaRPr lang="de-DE" altLang="de-DE" sz="1800" dirty="0">
              <a:latin typeface="Arial" panose="020B0604020202020204" pitchFamily="34" charset="0"/>
            </a:endParaRPr>
          </a:p>
          <a:p>
            <a:pPr eaLnBrk="0" fontAlgn="base" hangingPunct="0">
              <a:lnSpc>
                <a:spcPct val="100000"/>
              </a:lnSpc>
              <a:spcBef>
                <a:spcPct val="0"/>
              </a:spcBef>
              <a:spcAft>
                <a:spcPct val="0"/>
              </a:spcAft>
            </a:pPr>
            <a:r>
              <a:rPr kumimoji="0" lang="de-DE" altLang="de-DE" sz="1800" b="0" i="0" u="none" strike="noStrike" cap="none" normalizeH="0" baseline="0" dirty="0">
                <a:ln>
                  <a:noFill/>
                </a:ln>
                <a:solidFill>
                  <a:schemeClr val="tx1"/>
                </a:solidFill>
                <a:effectLst/>
                <a:latin typeface="Arial" panose="020B0604020202020204" pitchFamily="34" charset="0"/>
              </a:rPr>
              <a:t>Land </a:t>
            </a:r>
            <a:r>
              <a:rPr kumimoji="0" lang="de-DE" altLang="de-DE" sz="1800" b="0" i="0" u="none" strike="noStrike" cap="none" normalizeH="0" baseline="0" dirty="0" err="1">
                <a:ln>
                  <a:noFill/>
                </a:ln>
                <a:solidFill>
                  <a:schemeClr val="tx1"/>
                </a:solidFill>
                <a:effectLst/>
                <a:latin typeface="Arial" panose="020B0604020202020204" pitchFamily="34" charset="0"/>
              </a:rPr>
              <a:t>cover</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classification</a:t>
            </a:r>
            <a:endParaRPr lang="de-DE" altLang="de-DE" sz="1800" dirty="0">
              <a:latin typeface="Arial" panose="020B0604020202020204" pitchFamily="34" charset="0"/>
            </a:endParaRPr>
          </a:p>
          <a:p>
            <a:pPr eaLnBrk="0" fontAlgn="base" hangingPunct="0">
              <a:lnSpc>
                <a:spcPct val="100000"/>
              </a:lnSpc>
              <a:spcBef>
                <a:spcPct val="0"/>
              </a:spcBef>
              <a:spcAft>
                <a:spcPct val="0"/>
              </a:spcAft>
            </a:pPr>
            <a:r>
              <a:rPr kumimoji="0" lang="de-DE" altLang="de-DE" sz="1800" b="0" i="0" u="none" strike="noStrike" cap="none" normalizeH="0" baseline="0" dirty="0" err="1">
                <a:ln>
                  <a:noFill/>
                </a:ln>
                <a:solidFill>
                  <a:schemeClr val="tx1"/>
                </a:solidFill>
                <a:effectLst/>
                <a:latin typeface="Arial" panose="020B0604020202020204" pitchFamily="34" charset="0"/>
              </a:rPr>
              <a:t>Agricultural</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monitoring</a:t>
            </a:r>
            <a:r>
              <a:rPr kumimoji="0" lang="de-DE" altLang="de-DE" sz="1800" b="0" i="0" u="none" strike="noStrike" cap="none" normalizeH="0" baseline="0" dirty="0">
                <a:ln>
                  <a:noFill/>
                </a:ln>
                <a:solidFill>
                  <a:schemeClr val="tx1"/>
                </a:solidFill>
                <a:effectLst/>
                <a:latin typeface="Arial" panose="020B0604020202020204" pitchFamily="34" charset="0"/>
              </a:rPr>
              <a:t> &amp; </a:t>
            </a:r>
            <a:r>
              <a:rPr kumimoji="0" lang="de-DE" altLang="de-DE" sz="1800" b="0" i="0" u="none" strike="noStrike" cap="none" normalizeH="0" baseline="0" dirty="0" err="1">
                <a:ln>
                  <a:noFill/>
                </a:ln>
                <a:solidFill>
                  <a:schemeClr val="tx1"/>
                </a:solidFill>
                <a:effectLst/>
                <a:latin typeface="Arial" panose="020B0604020202020204" pitchFamily="34" charset="0"/>
              </a:rPr>
              <a:t>yield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estimation</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lang="de-DE" altLang="de-DE" sz="1800" dirty="0">
                <a:latin typeface="Arial" panose="020B0604020202020204" pitchFamily="34" charset="0"/>
              </a:rPr>
              <a:t>Military</a:t>
            </a: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34979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83A6-CF0B-7092-6C95-D453EE0C23B4}"/>
              </a:ext>
            </a:extLst>
          </p:cNvPr>
          <p:cNvSpPr>
            <a:spLocks noGrp="1"/>
          </p:cNvSpPr>
          <p:nvPr>
            <p:ph type="title"/>
          </p:nvPr>
        </p:nvSpPr>
        <p:spPr/>
        <p:txBody>
          <a:bodyPr/>
          <a:lstStyle/>
          <a:p>
            <a:r>
              <a:rPr lang="en-US" dirty="0"/>
              <a:t>Multispectral Satellite Programs</a:t>
            </a:r>
            <a:endParaRPr lang="de-CH" dirty="0"/>
          </a:p>
        </p:txBody>
      </p:sp>
      <p:sp>
        <p:nvSpPr>
          <p:cNvPr id="3" name="Content Placeholder 2">
            <a:extLst>
              <a:ext uri="{FF2B5EF4-FFF2-40B4-BE49-F238E27FC236}">
                <a16:creationId xmlns:a16="http://schemas.microsoft.com/office/drawing/2014/main" id="{0ACC0FDE-B3FA-2666-5466-B91BD148E7A8}"/>
              </a:ext>
            </a:extLst>
          </p:cNvPr>
          <p:cNvSpPr>
            <a:spLocks noGrp="1"/>
          </p:cNvSpPr>
          <p:nvPr>
            <p:ph idx="1"/>
          </p:nvPr>
        </p:nvSpPr>
        <p:spPr/>
        <p:txBody>
          <a:bodyPr>
            <a:normAutofit fontScale="70000" lnSpcReduction="20000"/>
          </a:bodyPr>
          <a:lstStyle/>
          <a:p>
            <a:pPr marL="0" lvl="0" indent="0" eaLnBrk="0" fontAlgn="base" hangingPunct="0">
              <a:lnSpc>
                <a:spcPct val="100000"/>
              </a:lnSpc>
              <a:spcBef>
                <a:spcPct val="0"/>
              </a:spcBef>
              <a:spcAft>
                <a:spcPct val="0"/>
              </a:spcAft>
              <a:buNone/>
            </a:pPr>
            <a:r>
              <a:rPr lang="de-DE" altLang="de-DE" b="1" dirty="0">
                <a:latin typeface="Arial" panose="020B0604020202020204" pitchFamily="34" charset="0"/>
              </a:rPr>
              <a:t>Most </a:t>
            </a:r>
            <a:r>
              <a:rPr lang="de-DE" altLang="de-DE" b="1" dirty="0" err="1">
                <a:latin typeface="Arial" panose="020B0604020202020204" pitchFamily="34" charset="0"/>
              </a:rPr>
              <a:t>widely</a:t>
            </a:r>
            <a:r>
              <a:rPr lang="de-DE" altLang="de-DE" b="1" dirty="0">
                <a:latin typeface="Arial" panose="020B0604020202020204" pitchFamily="34" charset="0"/>
              </a:rPr>
              <a:t> </a:t>
            </a:r>
            <a:r>
              <a:rPr lang="de-DE" altLang="de-DE" b="1" dirty="0" err="1">
                <a:latin typeface="Arial" panose="020B0604020202020204" pitchFamily="34" charset="0"/>
              </a:rPr>
              <a:t>used</a:t>
            </a:r>
            <a:r>
              <a:rPr lang="de-DE" altLang="de-DE" b="1" dirty="0">
                <a:latin typeface="Arial" panose="020B0604020202020204" pitchFamily="34" charset="0"/>
              </a:rPr>
              <a:t> passive </a:t>
            </a:r>
            <a:r>
              <a:rPr lang="de-DE" altLang="de-DE" b="1" dirty="0" err="1">
                <a:latin typeface="Arial" panose="020B0604020202020204" pitchFamily="34" charset="0"/>
              </a:rPr>
              <a:t>systems</a:t>
            </a:r>
            <a:r>
              <a:rPr lang="de-DE" altLang="de-DE" dirty="0">
                <a:latin typeface="Arial" panose="020B0604020202020204" pitchFamily="34" charset="0"/>
              </a:rPr>
              <a:t> </a:t>
            </a:r>
          </a:p>
          <a:p>
            <a:pPr marL="0" lvl="0" indent="0" eaLnBrk="0" fontAlgn="base" hangingPunct="0">
              <a:lnSpc>
                <a:spcPct val="100000"/>
              </a:lnSpc>
              <a:spcBef>
                <a:spcPct val="0"/>
              </a:spcBef>
              <a:spcAft>
                <a:spcPct val="0"/>
              </a:spcAft>
              <a:buNone/>
            </a:pPr>
            <a:r>
              <a:rPr lang="de-DE" altLang="de-DE" dirty="0">
                <a:latin typeface="Arial" panose="020B0604020202020204" pitchFamily="34" charset="0"/>
              </a:rPr>
              <a:t>= </a:t>
            </a:r>
            <a:r>
              <a:rPr lang="de-DE" altLang="de-DE" dirty="0" err="1">
                <a:latin typeface="Arial" panose="020B0604020202020204" pitchFamily="34" charset="0"/>
              </a:rPr>
              <a:t>backbone</a:t>
            </a:r>
            <a:r>
              <a:rPr lang="de-DE" altLang="de-DE" dirty="0">
                <a:latin typeface="Arial" panose="020B0604020202020204" pitchFamily="34" charset="0"/>
              </a:rPr>
              <a:t> </a:t>
            </a:r>
            <a:r>
              <a:rPr lang="de-DE" altLang="de-DE" dirty="0" err="1">
                <a:latin typeface="Arial" panose="020B0604020202020204" pitchFamily="34" charset="0"/>
              </a:rPr>
              <a:t>of</a:t>
            </a:r>
            <a:r>
              <a:rPr lang="de-DE" altLang="de-DE" dirty="0">
                <a:latin typeface="Arial" panose="020B0604020202020204" pitchFamily="34" charset="0"/>
              </a:rPr>
              <a:t> global </a:t>
            </a:r>
            <a:r>
              <a:rPr lang="de-DE" altLang="de-DE" dirty="0" err="1">
                <a:latin typeface="Arial" panose="020B0604020202020204" pitchFamily="34" charset="0"/>
              </a:rPr>
              <a:t>monitoring</a:t>
            </a:r>
            <a:r>
              <a:rPr lang="de-DE" altLang="de-DE" dirty="0">
                <a:latin typeface="Arial" panose="020B0604020202020204" pitchFamily="34" charset="0"/>
              </a:rPr>
              <a:t> </a:t>
            </a:r>
            <a:r>
              <a:rPr lang="de-DE" altLang="de-DE" dirty="0" err="1">
                <a:latin typeface="Arial" panose="020B0604020202020204" pitchFamily="34" charset="0"/>
              </a:rPr>
              <a:t>for</a:t>
            </a:r>
            <a:r>
              <a:rPr lang="de-DE" altLang="de-DE" dirty="0">
                <a:latin typeface="Arial" panose="020B0604020202020204" pitchFamily="34" charset="0"/>
              </a:rPr>
              <a:t> 50+ </a:t>
            </a:r>
            <a:r>
              <a:rPr lang="de-DE" altLang="de-DE" dirty="0" err="1">
                <a:latin typeface="Arial" panose="020B0604020202020204" pitchFamily="34" charset="0"/>
              </a:rPr>
              <a:t>years</a:t>
            </a:r>
            <a:endParaRPr lang="de-DE" altLang="de-DE" dirty="0">
              <a:latin typeface="Arial" panose="020B0604020202020204" pitchFamily="34" charset="0"/>
            </a:endParaRPr>
          </a:p>
          <a:p>
            <a:pPr marL="0" lvl="0" indent="0" eaLnBrk="0" fontAlgn="base" hangingPunct="0">
              <a:lnSpc>
                <a:spcPct val="100000"/>
              </a:lnSpc>
              <a:spcBef>
                <a:spcPct val="0"/>
              </a:spcBef>
              <a:spcAft>
                <a:spcPct val="0"/>
              </a:spcAft>
              <a:buNone/>
            </a:pPr>
            <a:endParaRPr lang="de-DE" altLang="de-DE" dirty="0">
              <a:latin typeface="Arial" panose="020B0604020202020204" pitchFamily="34" charset="0"/>
            </a:endParaRPr>
          </a:p>
          <a:p>
            <a:pPr marL="0" lvl="0" indent="0" eaLnBrk="0" fontAlgn="base" hangingPunct="0">
              <a:lnSpc>
                <a:spcPct val="100000"/>
              </a:lnSpc>
              <a:spcBef>
                <a:spcPct val="0"/>
              </a:spcBef>
              <a:spcAft>
                <a:spcPct val="0"/>
              </a:spcAft>
              <a:buNone/>
            </a:pPr>
            <a:r>
              <a:rPr lang="de-DE" altLang="de-DE" b="1" dirty="0" err="1">
                <a:latin typeface="Arial" panose="020B0604020202020204" pitchFamily="34" charset="0"/>
              </a:rPr>
              <a:t>Landsat</a:t>
            </a:r>
            <a:r>
              <a:rPr lang="de-DE" altLang="de-DE" b="1" dirty="0">
                <a:latin typeface="Arial" panose="020B0604020202020204" pitchFamily="34" charset="0"/>
              </a:rPr>
              <a:t> </a:t>
            </a:r>
            <a:r>
              <a:rPr lang="de-DE" altLang="de-DE" b="1" dirty="0" err="1">
                <a:latin typeface="Arial" panose="020B0604020202020204" pitchFamily="34" charset="0"/>
              </a:rPr>
              <a:t>program</a:t>
            </a:r>
            <a:r>
              <a:rPr lang="de-DE" altLang="de-DE" dirty="0">
                <a:latin typeface="Arial" panose="020B0604020202020204" pitchFamily="34" charset="0"/>
              </a:rPr>
              <a:t> (</a:t>
            </a:r>
            <a:r>
              <a:rPr lang="de-DE" altLang="de-DE" dirty="0" err="1">
                <a:latin typeface="Arial" panose="020B0604020202020204" pitchFamily="34" charset="0"/>
              </a:rPr>
              <a:t>since</a:t>
            </a:r>
            <a:r>
              <a:rPr lang="de-DE" altLang="de-DE" dirty="0">
                <a:latin typeface="Arial" panose="020B0604020202020204" pitchFamily="34" charset="0"/>
              </a:rPr>
              <a:t> 1972):</a:t>
            </a:r>
          </a:p>
          <a:p>
            <a:pPr eaLnBrk="0" fontAlgn="base" hangingPunct="0">
              <a:lnSpc>
                <a:spcPct val="100000"/>
              </a:lnSpc>
              <a:spcBef>
                <a:spcPct val="0"/>
              </a:spcBef>
              <a:spcAft>
                <a:spcPct val="0"/>
              </a:spcAft>
            </a:pPr>
            <a:r>
              <a:rPr lang="de-DE" altLang="de-DE" dirty="0" err="1">
                <a:latin typeface="Arial" panose="020B0604020202020204" pitchFamily="34" charset="0"/>
              </a:rPr>
              <a:t>Longest</a:t>
            </a:r>
            <a:r>
              <a:rPr lang="de-DE" altLang="de-DE" dirty="0">
                <a:latin typeface="Arial" panose="020B0604020202020204" pitchFamily="34" charset="0"/>
              </a:rPr>
              <a:t> </a:t>
            </a:r>
            <a:r>
              <a:rPr lang="de-DE" altLang="de-DE" dirty="0" err="1">
                <a:latin typeface="Arial" panose="020B0604020202020204" pitchFamily="34" charset="0"/>
              </a:rPr>
              <a:t>continuous</a:t>
            </a:r>
            <a:r>
              <a:rPr lang="de-DE" altLang="de-DE" dirty="0">
                <a:latin typeface="Arial" panose="020B0604020202020204" pitchFamily="34" charset="0"/>
              </a:rPr>
              <a:t> </a:t>
            </a:r>
            <a:r>
              <a:rPr lang="de-DE" altLang="de-DE" dirty="0" err="1">
                <a:latin typeface="Arial" panose="020B0604020202020204" pitchFamily="34" charset="0"/>
              </a:rPr>
              <a:t>record</a:t>
            </a:r>
            <a:endParaRPr lang="de-DE" altLang="de-DE" dirty="0">
              <a:latin typeface="Arial" panose="020B0604020202020204" pitchFamily="34" charset="0"/>
            </a:endParaRPr>
          </a:p>
          <a:p>
            <a:pPr eaLnBrk="0" fontAlgn="base" hangingPunct="0">
              <a:lnSpc>
                <a:spcPct val="100000"/>
              </a:lnSpc>
              <a:spcBef>
                <a:spcPct val="0"/>
              </a:spcBef>
              <a:spcAft>
                <a:spcPct val="0"/>
              </a:spcAft>
            </a:pPr>
            <a:r>
              <a:rPr lang="de-DE" altLang="de-DE" dirty="0">
                <a:latin typeface="Arial" panose="020B0604020202020204" pitchFamily="34" charset="0"/>
              </a:rPr>
              <a:t>30 m </a:t>
            </a:r>
            <a:r>
              <a:rPr lang="de-DE" altLang="de-DE" dirty="0" err="1">
                <a:latin typeface="Arial" panose="020B0604020202020204" pitchFamily="34" charset="0"/>
              </a:rPr>
              <a:t>resolution</a:t>
            </a:r>
            <a:r>
              <a:rPr lang="de-DE" altLang="de-DE" dirty="0">
                <a:latin typeface="Arial" panose="020B0604020202020204" pitchFamily="34" charset="0"/>
              </a:rPr>
              <a:t> (VIS, NIR, SWIR)</a:t>
            </a:r>
          </a:p>
          <a:p>
            <a:pPr eaLnBrk="0" fontAlgn="base" hangingPunct="0">
              <a:lnSpc>
                <a:spcPct val="100000"/>
              </a:lnSpc>
              <a:spcBef>
                <a:spcPct val="0"/>
              </a:spcBef>
              <a:spcAft>
                <a:spcPct val="0"/>
              </a:spcAft>
            </a:pPr>
            <a:r>
              <a:rPr lang="de-DE" altLang="de-DE" dirty="0">
                <a:latin typeface="Arial" panose="020B0604020202020204" pitchFamily="34" charset="0"/>
              </a:rPr>
              <a:t>Key </a:t>
            </a:r>
            <a:r>
              <a:rPr lang="de-DE" altLang="de-DE" dirty="0" err="1">
                <a:latin typeface="Arial" panose="020B0604020202020204" pitchFamily="34" charset="0"/>
              </a:rPr>
              <a:t>instruments</a:t>
            </a:r>
            <a:r>
              <a:rPr lang="de-DE" altLang="de-DE" dirty="0">
                <a:latin typeface="Arial" panose="020B0604020202020204" pitchFamily="34" charset="0"/>
              </a:rPr>
              <a:t>: TM, ETM+, OLI</a:t>
            </a:r>
          </a:p>
          <a:p>
            <a:pPr marL="0" indent="0" eaLnBrk="0" fontAlgn="base" hangingPunct="0">
              <a:lnSpc>
                <a:spcPct val="100000"/>
              </a:lnSpc>
              <a:spcBef>
                <a:spcPct val="0"/>
              </a:spcBef>
              <a:spcAft>
                <a:spcPct val="0"/>
              </a:spcAft>
              <a:buNone/>
            </a:pPr>
            <a:endParaRPr lang="de-DE" altLang="de-DE" dirty="0">
              <a:latin typeface="Arial" panose="020B0604020202020204" pitchFamily="34" charset="0"/>
            </a:endParaRPr>
          </a:p>
          <a:p>
            <a:pPr marL="0" lvl="0" indent="0" eaLnBrk="0" fontAlgn="base" hangingPunct="0">
              <a:lnSpc>
                <a:spcPct val="100000"/>
              </a:lnSpc>
              <a:spcBef>
                <a:spcPct val="0"/>
              </a:spcBef>
              <a:spcAft>
                <a:spcPct val="0"/>
              </a:spcAft>
              <a:buNone/>
            </a:pPr>
            <a:r>
              <a:rPr lang="de-DE" altLang="de-DE" b="1" dirty="0">
                <a:latin typeface="Arial" panose="020B0604020202020204" pitchFamily="34" charset="0"/>
              </a:rPr>
              <a:t>Sentinel-2 MSI</a:t>
            </a:r>
            <a:r>
              <a:rPr lang="de-DE" altLang="de-DE" dirty="0">
                <a:latin typeface="Arial" panose="020B0604020202020204" pitchFamily="34" charset="0"/>
              </a:rPr>
              <a:t>:</a:t>
            </a:r>
          </a:p>
          <a:p>
            <a:pPr eaLnBrk="0" fontAlgn="base" hangingPunct="0">
              <a:lnSpc>
                <a:spcPct val="100000"/>
              </a:lnSpc>
              <a:spcBef>
                <a:spcPct val="0"/>
              </a:spcBef>
              <a:spcAft>
                <a:spcPct val="0"/>
              </a:spcAft>
            </a:pPr>
            <a:r>
              <a:rPr lang="de-DE" altLang="de-DE" dirty="0">
                <a:latin typeface="Arial" panose="020B0604020202020204" pitchFamily="34" charset="0"/>
              </a:rPr>
              <a:t>13 </a:t>
            </a:r>
            <a:r>
              <a:rPr lang="de-DE" altLang="de-DE" dirty="0" err="1">
                <a:latin typeface="Arial" panose="020B0604020202020204" pitchFamily="34" charset="0"/>
              </a:rPr>
              <a:t>spectral</a:t>
            </a:r>
            <a:r>
              <a:rPr lang="de-DE" altLang="de-DE" dirty="0">
                <a:latin typeface="Arial" panose="020B0604020202020204" pitchFamily="34" charset="0"/>
              </a:rPr>
              <a:t> bands (10–60 m)</a:t>
            </a:r>
          </a:p>
          <a:p>
            <a:pPr eaLnBrk="0" fontAlgn="base" hangingPunct="0">
              <a:lnSpc>
                <a:spcPct val="100000"/>
              </a:lnSpc>
              <a:spcBef>
                <a:spcPct val="0"/>
              </a:spcBef>
              <a:spcAft>
                <a:spcPct val="0"/>
              </a:spcAft>
            </a:pPr>
            <a:r>
              <a:rPr lang="de-DE" altLang="de-DE" dirty="0">
                <a:latin typeface="Arial" panose="020B0604020202020204" pitchFamily="34" charset="0"/>
              </a:rPr>
              <a:t>5-day </a:t>
            </a:r>
            <a:r>
              <a:rPr lang="de-DE" altLang="de-DE" dirty="0" err="1">
                <a:latin typeface="Arial" panose="020B0604020202020204" pitchFamily="34" charset="0"/>
              </a:rPr>
              <a:t>revisit</a:t>
            </a:r>
            <a:r>
              <a:rPr lang="de-DE" altLang="de-DE" dirty="0">
                <a:latin typeface="Arial" panose="020B0604020202020204" pitchFamily="34" charset="0"/>
              </a:rPr>
              <a:t> </a:t>
            </a:r>
            <a:r>
              <a:rPr lang="de-DE" altLang="de-DE" dirty="0" err="1">
                <a:latin typeface="Arial" panose="020B0604020202020204" pitchFamily="34" charset="0"/>
              </a:rPr>
              <a:t>cycle</a:t>
            </a:r>
            <a:endParaRPr lang="de-DE" altLang="de-DE" dirty="0">
              <a:latin typeface="Arial" panose="020B0604020202020204" pitchFamily="34" charset="0"/>
            </a:endParaRPr>
          </a:p>
          <a:p>
            <a:pPr eaLnBrk="0" fontAlgn="base" hangingPunct="0">
              <a:lnSpc>
                <a:spcPct val="100000"/>
              </a:lnSpc>
              <a:spcBef>
                <a:spcPct val="0"/>
              </a:spcBef>
              <a:spcAft>
                <a:spcPct val="0"/>
              </a:spcAft>
            </a:pPr>
            <a:r>
              <a:rPr lang="de-DE" altLang="de-DE" dirty="0">
                <a:latin typeface="Arial" panose="020B0604020202020204" pitchFamily="34" charset="0"/>
              </a:rPr>
              <a:t>Includes </a:t>
            </a:r>
            <a:r>
              <a:rPr lang="de-DE" altLang="de-DE" b="1" dirty="0">
                <a:latin typeface="Arial" panose="020B0604020202020204" pitchFamily="34" charset="0"/>
              </a:rPr>
              <a:t>3 </a:t>
            </a:r>
            <a:r>
              <a:rPr lang="de-DE" altLang="de-DE" b="1" dirty="0" err="1">
                <a:latin typeface="Arial" panose="020B0604020202020204" pitchFamily="34" charset="0"/>
              </a:rPr>
              <a:t>red-edge</a:t>
            </a:r>
            <a:r>
              <a:rPr lang="de-DE" altLang="de-DE" b="1" dirty="0">
                <a:latin typeface="Arial" panose="020B0604020202020204" pitchFamily="34" charset="0"/>
              </a:rPr>
              <a:t> bands</a:t>
            </a:r>
            <a:r>
              <a:rPr lang="de-DE" altLang="de-DE" dirty="0">
                <a:latin typeface="Arial" panose="020B0604020202020204" pitchFamily="34" charset="0"/>
              </a:rPr>
              <a:t> → </a:t>
            </a:r>
            <a:r>
              <a:rPr lang="de-DE" altLang="de-DE" dirty="0" err="1">
                <a:latin typeface="Arial" panose="020B0604020202020204" pitchFamily="34" charset="0"/>
              </a:rPr>
              <a:t>improved</a:t>
            </a:r>
            <a:r>
              <a:rPr lang="de-DE" altLang="de-DE" dirty="0">
                <a:latin typeface="Arial" panose="020B0604020202020204" pitchFamily="34" charset="0"/>
              </a:rPr>
              <a:t> </a:t>
            </a:r>
            <a:r>
              <a:rPr lang="de-DE" altLang="de-DE" dirty="0" err="1">
                <a:latin typeface="Arial" panose="020B0604020202020204" pitchFamily="34" charset="0"/>
              </a:rPr>
              <a:t>vegetation</a:t>
            </a:r>
            <a:r>
              <a:rPr lang="de-DE" altLang="de-DE" dirty="0">
                <a:latin typeface="Arial" panose="020B0604020202020204" pitchFamily="34" charset="0"/>
              </a:rPr>
              <a:t> </a:t>
            </a:r>
            <a:r>
              <a:rPr lang="de-DE" altLang="de-DE" dirty="0" err="1">
                <a:latin typeface="Arial" panose="020B0604020202020204" pitchFamily="34" charset="0"/>
              </a:rPr>
              <a:t>analysis</a:t>
            </a:r>
            <a:endParaRPr lang="de-DE" altLang="de-DE" dirty="0">
              <a:latin typeface="Arial" panose="020B0604020202020204" pitchFamily="34" charset="0"/>
            </a:endParaRPr>
          </a:p>
          <a:p>
            <a:pPr marL="0" indent="0" eaLnBrk="0" fontAlgn="base" hangingPunct="0">
              <a:lnSpc>
                <a:spcPct val="100000"/>
              </a:lnSpc>
              <a:spcBef>
                <a:spcPct val="0"/>
              </a:spcBef>
              <a:spcAft>
                <a:spcPct val="0"/>
              </a:spcAft>
              <a:buNone/>
            </a:pPr>
            <a:endParaRPr lang="de-DE" altLang="de-DE" dirty="0">
              <a:latin typeface="Arial" panose="020B0604020202020204" pitchFamily="34" charset="0"/>
            </a:endParaRPr>
          </a:p>
          <a:p>
            <a:pPr marL="0" lvl="0" indent="0" eaLnBrk="0" fontAlgn="base" hangingPunct="0">
              <a:lnSpc>
                <a:spcPct val="100000"/>
              </a:lnSpc>
              <a:spcBef>
                <a:spcPct val="0"/>
              </a:spcBef>
              <a:spcAft>
                <a:spcPct val="0"/>
              </a:spcAft>
              <a:buNone/>
            </a:pPr>
            <a:r>
              <a:rPr lang="de-DE" altLang="de-DE" b="1" dirty="0">
                <a:latin typeface="Arial" panose="020B0604020202020204" pitchFamily="34" charset="0"/>
              </a:rPr>
              <a:t>MODIS (Terra &amp; Aqua)</a:t>
            </a:r>
            <a:r>
              <a:rPr lang="de-DE" altLang="de-DE" dirty="0">
                <a:latin typeface="Arial" panose="020B0604020202020204" pitchFamily="34" charset="0"/>
              </a:rPr>
              <a:t>:</a:t>
            </a:r>
          </a:p>
          <a:p>
            <a:pPr eaLnBrk="0" fontAlgn="base" hangingPunct="0">
              <a:lnSpc>
                <a:spcPct val="100000"/>
              </a:lnSpc>
              <a:spcBef>
                <a:spcPct val="0"/>
              </a:spcBef>
              <a:spcAft>
                <a:spcPct val="0"/>
              </a:spcAft>
            </a:pPr>
            <a:r>
              <a:rPr lang="de-DE" altLang="de-DE" dirty="0" err="1">
                <a:latin typeface="Arial" panose="020B0604020202020204" pitchFamily="34" charset="0"/>
              </a:rPr>
              <a:t>Coarser</a:t>
            </a:r>
            <a:r>
              <a:rPr lang="de-DE" altLang="de-DE" dirty="0">
                <a:latin typeface="Arial" panose="020B0604020202020204" pitchFamily="34" charset="0"/>
              </a:rPr>
              <a:t> </a:t>
            </a:r>
            <a:r>
              <a:rPr lang="de-DE" altLang="de-DE" dirty="0" err="1">
                <a:latin typeface="Arial" panose="020B0604020202020204" pitchFamily="34" charset="0"/>
              </a:rPr>
              <a:t>resolution</a:t>
            </a:r>
            <a:endParaRPr lang="de-DE" altLang="de-DE" dirty="0">
              <a:latin typeface="Arial" panose="020B0604020202020204" pitchFamily="34" charset="0"/>
            </a:endParaRPr>
          </a:p>
          <a:p>
            <a:pPr eaLnBrk="0" fontAlgn="base" hangingPunct="0">
              <a:lnSpc>
                <a:spcPct val="100000"/>
              </a:lnSpc>
              <a:spcBef>
                <a:spcPct val="0"/>
              </a:spcBef>
              <a:spcAft>
                <a:spcPct val="0"/>
              </a:spcAft>
            </a:pPr>
            <a:r>
              <a:rPr lang="de-DE" altLang="de-DE" dirty="0">
                <a:latin typeface="Arial" panose="020B0604020202020204" pitchFamily="34" charset="0"/>
              </a:rPr>
              <a:t>Daily global </a:t>
            </a:r>
            <a:r>
              <a:rPr lang="de-DE" altLang="de-DE" dirty="0" err="1">
                <a:latin typeface="Arial" panose="020B0604020202020204" pitchFamily="34" charset="0"/>
              </a:rPr>
              <a:t>coverage</a:t>
            </a:r>
            <a:r>
              <a:rPr lang="de-DE" altLang="de-DE" dirty="0">
                <a:latin typeface="Arial" panose="020B0604020202020204" pitchFamily="34" charset="0"/>
              </a:rPr>
              <a:t> </a:t>
            </a:r>
            <a:r>
              <a:rPr lang="de-DE" altLang="de-DE" dirty="0" err="1">
                <a:latin typeface="Arial" panose="020B0604020202020204" pitchFamily="34" charset="0"/>
              </a:rPr>
              <a:t>across</a:t>
            </a:r>
            <a:r>
              <a:rPr lang="de-DE" altLang="de-DE" dirty="0">
                <a:latin typeface="Arial" panose="020B0604020202020204" pitchFamily="34" charset="0"/>
              </a:rPr>
              <a:t> 36 bands</a:t>
            </a:r>
          </a:p>
          <a:p>
            <a:endParaRPr lang="de-CH" dirty="0"/>
          </a:p>
        </p:txBody>
      </p:sp>
    </p:spTree>
    <p:extLst>
      <p:ext uri="{BB962C8B-B14F-4D97-AF65-F5344CB8AC3E}">
        <p14:creationId xmlns:p14="http://schemas.microsoft.com/office/powerpoint/2010/main" val="537396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82C1D-D489-0477-7F06-5EF168319E6B}"/>
              </a:ext>
            </a:extLst>
          </p:cNvPr>
          <p:cNvSpPr>
            <a:spLocks noGrp="1"/>
          </p:cNvSpPr>
          <p:nvPr>
            <p:ph type="title"/>
          </p:nvPr>
        </p:nvSpPr>
        <p:spPr/>
        <p:txBody>
          <a:bodyPr/>
          <a:lstStyle/>
          <a:p>
            <a:r>
              <a:rPr lang="de-DE" dirty="0" err="1"/>
              <a:t>Hyperspectral</a:t>
            </a:r>
            <a:endParaRPr lang="de-CH" dirty="0"/>
          </a:p>
        </p:txBody>
      </p:sp>
      <p:sp>
        <p:nvSpPr>
          <p:cNvPr id="3" name="Content Placeholder 2">
            <a:extLst>
              <a:ext uri="{FF2B5EF4-FFF2-40B4-BE49-F238E27FC236}">
                <a16:creationId xmlns:a16="http://schemas.microsoft.com/office/drawing/2014/main" id="{7CD26568-97B4-8AE8-9E2B-30A3AAD598DB}"/>
              </a:ext>
            </a:extLst>
          </p:cNvPr>
          <p:cNvSpPr>
            <a:spLocks noGrp="1"/>
          </p:cNvSpPr>
          <p:nvPr>
            <p:ph idx="1"/>
          </p:nvPr>
        </p:nvSpPr>
        <p:spPr/>
        <p:txBody>
          <a:bodyPr>
            <a:normAutofit fontScale="55000" lnSpcReduction="20000"/>
          </a:bodyPr>
          <a:lstStyle/>
          <a:p>
            <a:r>
              <a:rPr lang="de-CH" dirty="0" err="1"/>
              <a:t>Hyperspectral</a:t>
            </a:r>
            <a:r>
              <a:rPr lang="de-CH" dirty="0"/>
              <a:t> </a:t>
            </a:r>
            <a:r>
              <a:rPr lang="de-CH" dirty="0" err="1"/>
              <a:t>sensors</a:t>
            </a:r>
            <a:r>
              <a:rPr lang="de-CH" dirty="0"/>
              <a:t> </a:t>
            </a:r>
            <a:r>
              <a:rPr lang="de-CH" dirty="0" err="1"/>
              <a:t>capture</a:t>
            </a:r>
            <a:r>
              <a:rPr lang="de-CH" dirty="0"/>
              <a:t> </a:t>
            </a:r>
            <a:r>
              <a:rPr lang="de-CH" dirty="0" err="1"/>
              <a:t>hundreds</a:t>
            </a:r>
            <a:r>
              <a:rPr lang="de-CH" dirty="0"/>
              <a:t> </a:t>
            </a:r>
            <a:r>
              <a:rPr lang="de-CH" dirty="0" err="1"/>
              <a:t>of</a:t>
            </a:r>
            <a:r>
              <a:rPr lang="de-CH" dirty="0"/>
              <a:t> </a:t>
            </a:r>
            <a:r>
              <a:rPr lang="de-CH" dirty="0" err="1"/>
              <a:t>narrow</a:t>
            </a:r>
            <a:r>
              <a:rPr lang="de-CH" dirty="0"/>
              <a:t>, </a:t>
            </a:r>
            <a:r>
              <a:rPr lang="de-CH" dirty="0" err="1"/>
              <a:t>contiguous</a:t>
            </a:r>
            <a:r>
              <a:rPr lang="de-CH" dirty="0"/>
              <a:t> bands (5–10 </a:t>
            </a:r>
            <a:r>
              <a:rPr lang="de-CH" dirty="0" err="1"/>
              <a:t>nm</a:t>
            </a:r>
            <a:r>
              <a:rPr lang="de-CH" dirty="0"/>
              <a:t>) </a:t>
            </a:r>
            <a:br>
              <a:rPr lang="de-CH" dirty="0"/>
            </a:br>
            <a:r>
              <a:rPr lang="de-CH" dirty="0" err="1"/>
              <a:t>enabling</a:t>
            </a:r>
            <a:r>
              <a:rPr lang="de-CH" dirty="0"/>
              <a:t> </a:t>
            </a:r>
            <a:r>
              <a:rPr lang="de-CH" dirty="0" err="1"/>
              <a:t>detection</a:t>
            </a:r>
            <a:r>
              <a:rPr lang="de-CH" dirty="0"/>
              <a:t> </a:t>
            </a:r>
            <a:r>
              <a:rPr lang="de-CH" dirty="0" err="1"/>
              <a:t>of</a:t>
            </a:r>
            <a:r>
              <a:rPr lang="de-CH" dirty="0"/>
              <a:t> </a:t>
            </a:r>
            <a:r>
              <a:rPr lang="de-CH" dirty="0" err="1"/>
              <a:t>pigments</a:t>
            </a:r>
            <a:r>
              <a:rPr lang="de-CH" dirty="0"/>
              <a:t>, </a:t>
            </a:r>
            <a:r>
              <a:rPr lang="de-CH" dirty="0" err="1"/>
              <a:t>minerals</a:t>
            </a:r>
            <a:r>
              <a:rPr lang="de-CH" dirty="0"/>
              <a:t>, </a:t>
            </a:r>
            <a:r>
              <a:rPr lang="de-CH" dirty="0" err="1"/>
              <a:t>water</a:t>
            </a:r>
            <a:r>
              <a:rPr lang="de-CH" dirty="0"/>
              <a:t> </a:t>
            </a:r>
            <a:r>
              <a:rPr lang="de-CH" dirty="0" err="1"/>
              <a:t>content</a:t>
            </a:r>
            <a:r>
              <a:rPr lang="de-CH" dirty="0"/>
              <a:t>, and </a:t>
            </a:r>
            <a:r>
              <a:rPr lang="de-CH" dirty="0" err="1"/>
              <a:t>organic</a:t>
            </a:r>
            <a:r>
              <a:rPr lang="de-CH" dirty="0"/>
              <a:t> compounds</a:t>
            </a:r>
          </a:p>
          <a:p>
            <a:r>
              <a:rPr lang="de-CH" dirty="0"/>
              <a:t>Imaging </a:t>
            </a:r>
            <a:r>
              <a:rPr lang="de-CH" dirty="0" err="1"/>
              <a:t>spectroscopy</a:t>
            </a:r>
            <a:r>
              <a:rPr lang="de-CH" dirty="0"/>
              <a:t> </a:t>
            </a:r>
            <a:r>
              <a:rPr lang="de-CH" dirty="0" err="1"/>
              <a:t>first</a:t>
            </a:r>
            <a:r>
              <a:rPr lang="de-CH" dirty="0"/>
              <a:t> </a:t>
            </a:r>
            <a:r>
              <a:rPr lang="de-CH" dirty="0" err="1"/>
              <a:t>developed</a:t>
            </a:r>
            <a:r>
              <a:rPr lang="de-CH" dirty="0"/>
              <a:t> </a:t>
            </a:r>
            <a:r>
              <a:rPr lang="de-CH" dirty="0" err="1"/>
              <a:t>with</a:t>
            </a:r>
            <a:r>
              <a:rPr lang="de-CH" dirty="0"/>
              <a:t> </a:t>
            </a:r>
            <a:r>
              <a:rPr lang="de-CH" dirty="0" err="1"/>
              <a:t>airborne</a:t>
            </a:r>
            <a:r>
              <a:rPr lang="de-CH" dirty="0"/>
              <a:t> </a:t>
            </a:r>
            <a:r>
              <a:rPr lang="de-CH" dirty="0" err="1"/>
              <a:t>systems</a:t>
            </a:r>
            <a:r>
              <a:rPr lang="de-CH" dirty="0"/>
              <a:t> (AVIRIS, </a:t>
            </a:r>
            <a:r>
              <a:rPr lang="de-CH" dirty="0" err="1"/>
              <a:t>HyMap</a:t>
            </a:r>
            <a:r>
              <a:rPr lang="de-CH" dirty="0"/>
              <a:t>) and </a:t>
            </a:r>
            <a:r>
              <a:rPr lang="de-CH" dirty="0" err="1"/>
              <a:t>later</a:t>
            </a:r>
            <a:r>
              <a:rPr lang="de-CH" dirty="0"/>
              <a:t> </a:t>
            </a:r>
            <a:r>
              <a:rPr lang="de-CH" dirty="0" err="1"/>
              <a:t>spaceborne</a:t>
            </a:r>
            <a:r>
              <a:rPr lang="de-CH" dirty="0"/>
              <a:t> </a:t>
            </a:r>
            <a:r>
              <a:rPr lang="de-CH" dirty="0" err="1"/>
              <a:t>sensors</a:t>
            </a:r>
            <a:r>
              <a:rPr lang="de-CH" dirty="0"/>
              <a:t> (Hyperion, PRISMA, </a:t>
            </a:r>
            <a:r>
              <a:rPr lang="de-CH" dirty="0" err="1"/>
              <a:t>EnMAP</a:t>
            </a:r>
            <a:r>
              <a:rPr lang="de-CH" dirty="0"/>
              <a:t>)</a:t>
            </a:r>
          </a:p>
          <a:p>
            <a:r>
              <a:rPr lang="de-CH" dirty="0" err="1"/>
              <a:t>Provides</a:t>
            </a:r>
            <a:r>
              <a:rPr lang="de-CH" dirty="0"/>
              <a:t> </a:t>
            </a:r>
            <a:r>
              <a:rPr lang="de-CH" b="1" dirty="0" err="1"/>
              <a:t>continuous</a:t>
            </a:r>
            <a:r>
              <a:rPr lang="de-CH" b="1" dirty="0"/>
              <a:t> </a:t>
            </a:r>
            <a:r>
              <a:rPr lang="de-CH" b="1" dirty="0" err="1"/>
              <a:t>spectrum</a:t>
            </a:r>
            <a:r>
              <a:rPr lang="de-CH" b="1" dirty="0"/>
              <a:t> per </a:t>
            </a:r>
            <a:r>
              <a:rPr lang="de-CH" b="1" dirty="0" err="1"/>
              <a:t>pixel</a:t>
            </a:r>
            <a:r>
              <a:rPr lang="de-CH" b="1" dirty="0"/>
              <a:t> </a:t>
            </a:r>
            <a:r>
              <a:rPr lang="de-CH" dirty="0" err="1"/>
              <a:t>for</a:t>
            </a:r>
            <a:r>
              <a:rPr lang="de-CH" dirty="0"/>
              <a:t> quantitative </a:t>
            </a:r>
            <a:r>
              <a:rPr lang="de-CH" dirty="0" err="1"/>
              <a:t>retrieval</a:t>
            </a:r>
            <a:r>
              <a:rPr lang="de-CH" dirty="0"/>
              <a:t> </a:t>
            </a:r>
            <a:r>
              <a:rPr lang="de-CH" dirty="0" err="1"/>
              <a:t>of</a:t>
            </a:r>
            <a:r>
              <a:rPr lang="de-CH" dirty="0"/>
              <a:t> </a:t>
            </a:r>
            <a:r>
              <a:rPr lang="de-CH" dirty="0" err="1"/>
              <a:t>biophysical</a:t>
            </a:r>
            <a:r>
              <a:rPr lang="de-CH" dirty="0"/>
              <a:t> and </a:t>
            </a:r>
            <a:r>
              <a:rPr lang="de-CH" dirty="0" err="1"/>
              <a:t>geochemical</a:t>
            </a:r>
            <a:r>
              <a:rPr lang="de-CH" dirty="0"/>
              <a:t> </a:t>
            </a:r>
            <a:r>
              <a:rPr lang="de-CH" dirty="0" err="1"/>
              <a:t>parameters</a:t>
            </a:r>
            <a:endParaRPr lang="de-CH" dirty="0"/>
          </a:p>
          <a:p>
            <a:r>
              <a:rPr lang="de-CH" dirty="0" err="1"/>
              <a:t>Applications</a:t>
            </a:r>
            <a:r>
              <a:rPr lang="de-CH" dirty="0"/>
              <a:t>: </a:t>
            </a:r>
          </a:p>
          <a:p>
            <a:pPr lvl="1"/>
            <a:r>
              <a:rPr lang="de-CH" dirty="0" err="1"/>
              <a:t>vegetation</a:t>
            </a:r>
            <a:r>
              <a:rPr lang="de-CH" dirty="0"/>
              <a:t> stress and </a:t>
            </a:r>
            <a:r>
              <a:rPr lang="de-CH" dirty="0" err="1"/>
              <a:t>physiology</a:t>
            </a:r>
            <a:endParaRPr lang="de-CH" dirty="0"/>
          </a:p>
          <a:p>
            <a:pPr lvl="1"/>
            <a:r>
              <a:rPr lang="de-CH" dirty="0" err="1"/>
              <a:t>mineral</a:t>
            </a:r>
            <a:r>
              <a:rPr lang="de-CH" dirty="0"/>
              <a:t> </a:t>
            </a:r>
            <a:r>
              <a:rPr lang="de-CH" dirty="0" err="1"/>
              <a:t>discrimination</a:t>
            </a:r>
            <a:r>
              <a:rPr lang="de-CH" dirty="0"/>
              <a:t> in </a:t>
            </a:r>
            <a:r>
              <a:rPr lang="de-CH" dirty="0" err="1"/>
              <a:t>geology</a:t>
            </a:r>
            <a:endParaRPr lang="de-CH" dirty="0"/>
          </a:p>
          <a:p>
            <a:pPr lvl="1"/>
            <a:r>
              <a:rPr lang="de-CH" dirty="0" err="1"/>
              <a:t>water</a:t>
            </a:r>
            <a:r>
              <a:rPr lang="de-CH" dirty="0"/>
              <a:t> </a:t>
            </a:r>
            <a:r>
              <a:rPr lang="de-CH" dirty="0" err="1"/>
              <a:t>quality</a:t>
            </a:r>
            <a:r>
              <a:rPr lang="de-CH" dirty="0"/>
              <a:t> </a:t>
            </a:r>
            <a:r>
              <a:rPr lang="de-CH" dirty="0" err="1"/>
              <a:t>monitoring</a:t>
            </a:r>
            <a:r>
              <a:rPr lang="de-CH" dirty="0"/>
              <a:t> in </a:t>
            </a:r>
            <a:r>
              <a:rPr lang="de-CH" dirty="0" err="1"/>
              <a:t>aquatic</a:t>
            </a:r>
            <a:r>
              <a:rPr lang="de-CH" dirty="0"/>
              <a:t> </a:t>
            </a:r>
            <a:r>
              <a:rPr lang="de-CH" dirty="0" err="1"/>
              <a:t>systems</a:t>
            </a:r>
            <a:endParaRPr lang="de-CH" dirty="0"/>
          </a:p>
          <a:p>
            <a:r>
              <a:rPr lang="de-CH" dirty="0"/>
              <a:t>Challenges: </a:t>
            </a:r>
          </a:p>
          <a:p>
            <a:pPr lvl="1"/>
            <a:r>
              <a:rPr lang="de-CH" dirty="0"/>
              <a:t>high </a:t>
            </a:r>
            <a:r>
              <a:rPr lang="de-CH" dirty="0" err="1"/>
              <a:t>dimensionality</a:t>
            </a:r>
            <a:endParaRPr lang="de-CH" dirty="0"/>
          </a:p>
          <a:p>
            <a:pPr lvl="1"/>
            <a:r>
              <a:rPr lang="de-CH" dirty="0"/>
              <a:t>Noise</a:t>
            </a:r>
          </a:p>
          <a:p>
            <a:pPr lvl="1"/>
            <a:r>
              <a:rPr lang="de-CH" dirty="0" err="1"/>
              <a:t>atmospheric</a:t>
            </a:r>
            <a:r>
              <a:rPr lang="de-CH" dirty="0"/>
              <a:t> </a:t>
            </a:r>
            <a:r>
              <a:rPr lang="de-CH" dirty="0" err="1"/>
              <a:t>interference</a:t>
            </a:r>
            <a:endParaRPr lang="de-CH" dirty="0"/>
          </a:p>
          <a:p>
            <a:pPr lvl="1"/>
            <a:r>
              <a:rPr lang="de-CH" dirty="0" err="1"/>
              <a:t>requires</a:t>
            </a:r>
            <a:r>
              <a:rPr lang="de-CH" dirty="0"/>
              <a:t> </a:t>
            </a:r>
            <a:r>
              <a:rPr lang="de-CH" dirty="0" err="1"/>
              <a:t>radiometric</a:t>
            </a:r>
            <a:r>
              <a:rPr lang="de-CH" dirty="0"/>
              <a:t>, </a:t>
            </a:r>
            <a:r>
              <a:rPr lang="de-CH" dirty="0" err="1"/>
              <a:t>atmospheric</a:t>
            </a:r>
            <a:r>
              <a:rPr lang="de-CH" dirty="0"/>
              <a:t>, and </a:t>
            </a:r>
            <a:r>
              <a:rPr lang="de-CH" dirty="0" err="1"/>
              <a:t>geometric</a:t>
            </a:r>
            <a:r>
              <a:rPr lang="de-CH" dirty="0"/>
              <a:t> </a:t>
            </a:r>
            <a:r>
              <a:rPr lang="de-CH" dirty="0" err="1"/>
              <a:t>correction</a:t>
            </a:r>
            <a:r>
              <a:rPr lang="de-CH" dirty="0"/>
              <a:t> plus </a:t>
            </a:r>
            <a:r>
              <a:rPr lang="de-CH" dirty="0" err="1"/>
              <a:t>dimensionality</a:t>
            </a:r>
            <a:r>
              <a:rPr lang="de-CH" dirty="0"/>
              <a:t> </a:t>
            </a:r>
            <a:r>
              <a:rPr lang="de-CH" dirty="0" err="1"/>
              <a:t>reduction</a:t>
            </a:r>
            <a:endParaRPr lang="de-CH" dirty="0"/>
          </a:p>
          <a:p>
            <a:r>
              <a:rPr lang="de-CH" dirty="0" err="1"/>
              <a:t>Recent</a:t>
            </a:r>
            <a:r>
              <a:rPr lang="de-CH" dirty="0"/>
              <a:t> </a:t>
            </a:r>
            <a:r>
              <a:rPr lang="de-CH" dirty="0" err="1"/>
              <a:t>missions</a:t>
            </a:r>
            <a:r>
              <a:rPr lang="de-CH" dirty="0"/>
              <a:t>: PRISMA (2019, 239 bands, 30 m), </a:t>
            </a:r>
            <a:r>
              <a:rPr lang="de-CH" dirty="0" err="1"/>
              <a:t>EnMAP</a:t>
            </a:r>
            <a:r>
              <a:rPr lang="de-CH" dirty="0"/>
              <a:t> (2023, 242 bands, 30 m)</a:t>
            </a:r>
          </a:p>
          <a:p>
            <a:r>
              <a:rPr lang="de-CH" dirty="0"/>
              <a:t>Future </a:t>
            </a:r>
            <a:r>
              <a:rPr lang="de-CH" dirty="0" err="1"/>
              <a:t>missions</a:t>
            </a:r>
            <a:r>
              <a:rPr lang="de-CH" dirty="0"/>
              <a:t>: ESA CHIME, NASA SBG → </a:t>
            </a:r>
            <a:r>
              <a:rPr lang="de-CH" dirty="0" err="1"/>
              <a:t>expanding</a:t>
            </a:r>
            <a:r>
              <a:rPr lang="de-CH" dirty="0"/>
              <a:t> global </a:t>
            </a:r>
            <a:r>
              <a:rPr lang="de-CH" dirty="0" err="1"/>
              <a:t>hyperspectral</a:t>
            </a:r>
            <a:r>
              <a:rPr lang="de-CH" dirty="0"/>
              <a:t> </a:t>
            </a:r>
            <a:r>
              <a:rPr lang="de-CH" dirty="0" err="1"/>
              <a:t>capacity</a:t>
            </a:r>
            <a:r>
              <a:rPr lang="de-CH" dirty="0"/>
              <a:t> and </a:t>
            </a:r>
            <a:r>
              <a:rPr lang="de-CH" dirty="0" err="1"/>
              <a:t>advancing</a:t>
            </a:r>
            <a:r>
              <a:rPr lang="de-CH" dirty="0"/>
              <a:t> </a:t>
            </a:r>
            <a:r>
              <a:rPr lang="de-CH" dirty="0" err="1"/>
              <a:t>imaging</a:t>
            </a:r>
            <a:r>
              <a:rPr lang="de-CH" dirty="0"/>
              <a:t> </a:t>
            </a:r>
            <a:r>
              <a:rPr lang="de-CH" dirty="0" err="1"/>
              <a:t>spectroscopy</a:t>
            </a:r>
            <a:endParaRPr lang="de-CH" dirty="0"/>
          </a:p>
          <a:p>
            <a:endParaRPr lang="de-CH" dirty="0"/>
          </a:p>
        </p:txBody>
      </p:sp>
    </p:spTree>
    <p:extLst>
      <p:ext uri="{BB962C8B-B14F-4D97-AF65-F5344CB8AC3E}">
        <p14:creationId xmlns:p14="http://schemas.microsoft.com/office/powerpoint/2010/main" val="39573969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4B43E1-2F0B-FE69-90E4-E6B941922586}"/>
              </a:ext>
            </a:extLst>
          </p:cNvPr>
          <p:cNvSpPr>
            <a:spLocks noGrp="1"/>
          </p:cNvSpPr>
          <p:nvPr>
            <p:ph type="title"/>
          </p:nvPr>
        </p:nvSpPr>
        <p:spPr/>
        <p:txBody>
          <a:bodyPr/>
          <a:lstStyle/>
          <a:p>
            <a:r>
              <a:rPr lang="de-DE" dirty="0"/>
              <a:t>Table </a:t>
            </a:r>
            <a:r>
              <a:rPr lang="de-DE" dirty="0" err="1"/>
              <a:t>of</a:t>
            </a:r>
            <a:r>
              <a:rPr lang="de-DE" dirty="0"/>
              <a:t> </a:t>
            </a:r>
            <a:r>
              <a:rPr lang="de-DE" dirty="0" err="1"/>
              <a:t>Hyperspectral</a:t>
            </a:r>
            <a:r>
              <a:rPr lang="de-DE" dirty="0"/>
              <a:t> Sensors</a:t>
            </a:r>
            <a:endParaRPr lang="de-CH" dirty="0"/>
          </a:p>
        </p:txBody>
      </p:sp>
      <p:graphicFrame>
        <p:nvGraphicFramePr>
          <p:cNvPr id="4" name="Table 3">
            <a:extLst>
              <a:ext uri="{FF2B5EF4-FFF2-40B4-BE49-F238E27FC236}">
                <a16:creationId xmlns:a16="http://schemas.microsoft.com/office/drawing/2014/main" id="{06EF817D-9FA4-78FF-D852-95515F3E001D}"/>
              </a:ext>
            </a:extLst>
          </p:cNvPr>
          <p:cNvGraphicFramePr>
            <a:graphicFrameLocks noGrp="1"/>
          </p:cNvGraphicFramePr>
          <p:nvPr>
            <p:extLst>
              <p:ext uri="{D42A27DB-BD31-4B8C-83A1-F6EECF244321}">
                <p14:modId xmlns:p14="http://schemas.microsoft.com/office/powerpoint/2010/main" val="3312516535"/>
              </p:ext>
            </p:extLst>
          </p:nvPr>
        </p:nvGraphicFramePr>
        <p:xfrm>
          <a:off x="762000" y="1688460"/>
          <a:ext cx="10944348" cy="3356924"/>
        </p:xfrm>
        <a:graphic>
          <a:graphicData uri="http://schemas.openxmlformats.org/drawingml/2006/table">
            <a:tbl>
              <a:tblPr firstRow="1" firstCol="1" bandRow="1">
                <a:tableStyleId>{5C22544A-7EE6-4342-B048-85BDC9FD1C3A}</a:tableStyleId>
              </a:tblPr>
              <a:tblGrid>
                <a:gridCol w="912029">
                  <a:extLst>
                    <a:ext uri="{9D8B030D-6E8A-4147-A177-3AD203B41FA5}">
                      <a16:colId xmlns:a16="http://schemas.microsoft.com/office/drawing/2014/main" val="1869703423"/>
                    </a:ext>
                  </a:extLst>
                </a:gridCol>
                <a:gridCol w="912029">
                  <a:extLst>
                    <a:ext uri="{9D8B030D-6E8A-4147-A177-3AD203B41FA5}">
                      <a16:colId xmlns:a16="http://schemas.microsoft.com/office/drawing/2014/main" val="2581144050"/>
                    </a:ext>
                  </a:extLst>
                </a:gridCol>
                <a:gridCol w="912029">
                  <a:extLst>
                    <a:ext uri="{9D8B030D-6E8A-4147-A177-3AD203B41FA5}">
                      <a16:colId xmlns:a16="http://schemas.microsoft.com/office/drawing/2014/main" val="2333453788"/>
                    </a:ext>
                  </a:extLst>
                </a:gridCol>
                <a:gridCol w="912029">
                  <a:extLst>
                    <a:ext uri="{9D8B030D-6E8A-4147-A177-3AD203B41FA5}">
                      <a16:colId xmlns:a16="http://schemas.microsoft.com/office/drawing/2014/main" val="3859062489"/>
                    </a:ext>
                  </a:extLst>
                </a:gridCol>
                <a:gridCol w="912029">
                  <a:extLst>
                    <a:ext uri="{9D8B030D-6E8A-4147-A177-3AD203B41FA5}">
                      <a16:colId xmlns:a16="http://schemas.microsoft.com/office/drawing/2014/main" val="3981140014"/>
                    </a:ext>
                  </a:extLst>
                </a:gridCol>
                <a:gridCol w="912029">
                  <a:extLst>
                    <a:ext uri="{9D8B030D-6E8A-4147-A177-3AD203B41FA5}">
                      <a16:colId xmlns:a16="http://schemas.microsoft.com/office/drawing/2014/main" val="1472747443"/>
                    </a:ext>
                  </a:extLst>
                </a:gridCol>
                <a:gridCol w="912029">
                  <a:extLst>
                    <a:ext uri="{9D8B030D-6E8A-4147-A177-3AD203B41FA5}">
                      <a16:colId xmlns:a16="http://schemas.microsoft.com/office/drawing/2014/main" val="1720731451"/>
                    </a:ext>
                  </a:extLst>
                </a:gridCol>
                <a:gridCol w="912029">
                  <a:extLst>
                    <a:ext uri="{9D8B030D-6E8A-4147-A177-3AD203B41FA5}">
                      <a16:colId xmlns:a16="http://schemas.microsoft.com/office/drawing/2014/main" val="2026666708"/>
                    </a:ext>
                  </a:extLst>
                </a:gridCol>
                <a:gridCol w="912029">
                  <a:extLst>
                    <a:ext uri="{9D8B030D-6E8A-4147-A177-3AD203B41FA5}">
                      <a16:colId xmlns:a16="http://schemas.microsoft.com/office/drawing/2014/main" val="585540510"/>
                    </a:ext>
                  </a:extLst>
                </a:gridCol>
                <a:gridCol w="912029">
                  <a:extLst>
                    <a:ext uri="{9D8B030D-6E8A-4147-A177-3AD203B41FA5}">
                      <a16:colId xmlns:a16="http://schemas.microsoft.com/office/drawing/2014/main" val="3016552573"/>
                    </a:ext>
                  </a:extLst>
                </a:gridCol>
                <a:gridCol w="912029">
                  <a:extLst>
                    <a:ext uri="{9D8B030D-6E8A-4147-A177-3AD203B41FA5}">
                      <a16:colId xmlns:a16="http://schemas.microsoft.com/office/drawing/2014/main" val="1905887151"/>
                    </a:ext>
                  </a:extLst>
                </a:gridCol>
                <a:gridCol w="912029">
                  <a:extLst>
                    <a:ext uri="{9D8B030D-6E8A-4147-A177-3AD203B41FA5}">
                      <a16:colId xmlns:a16="http://schemas.microsoft.com/office/drawing/2014/main" val="3789867264"/>
                    </a:ext>
                  </a:extLst>
                </a:gridCol>
              </a:tblGrid>
              <a:tr h="208048">
                <a:tc>
                  <a:txBody>
                    <a:bodyPr/>
                    <a:lstStyle/>
                    <a:p>
                      <a:pPr>
                        <a:lnSpc>
                          <a:spcPct val="115000"/>
                        </a:lnSpc>
                        <a:buNone/>
                      </a:pPr>
                      <a:endParaRPr lang="de-CH" sz="1200" kern="100">
                        <a:effectLst/>
                        <a:latin typeface="Aptos" panose="020B0004020202020204" pitchFamily="34" charset="0"/>
                      </a:endParaRPr>
                    </a:p>
                  </a:txBody>
                  <a:tcPr marL="46262" marR="46262" marT="0" marB="0"/>
                </a:tc>
                <a:tc gridSpan="5">
                  <a:txBody>
                    <a:bodyPr/>
                    <a:lstStyle/>
                    <a:p>
                      <a:pPr algn="just">
                        <a:lnSpc>
                          <a:spcPts val="1300"/>
                        </a:lnSpc>
                        <a:buNone/>
                      </a:pPr>
                      <a:r>
                        <a:rPr lang="en-US" sz="1200" kern="100">
                          <a:effectLst/>
                        </a:rPr>
                        <a:t>Satellite based</a:t>
                      </a:r>
                      <a:endParaRPr lang="de-CH" sz="1200" kern="100">
                        <a:effectLst/>
                        <a:latin typeface="Calibri" panose="020F0502020204030204" pitchFamily="34" charset="0"/>
                        <a:ea typeface="Aptos" panose="020B0004020202020204" pitchFamily="34" charset="0"/>
                      </a:endParaRPr>
                    </a:p>
                  </a:txBody>
                  <a:tcPr marL="95168" marR="95168" marT="47584" marB="47584"/>
                </a:tc>
                <a:tc hMerge="1">
                  <a:txBody>
                    <a:bodyPr/>
                    <a:lstStyle/>
                    <a:p>
                      <a:endParaRPr lang="de-CH"/>
                    </a:p>
                  </a:txBody>
                  <a:tcPr/>
                </a:tc>
                <a:tc hMerge="1">
                  <a:txBody>
                    <a:bodyPr/>
                    <a:lstStyle/>
                    <a:p>
                      <a:endParaRPr lang="de-CH"/>
                    </a:p>
                  </a:txBody>
                  <a:tcPr/>
                </a:tc>
                <a:tc hMerge="1">
                  <a:txBody>
                    <a:bodyPr/>
                    <a:lstStyle/>
                    <a:p>
                      <a:endParaRPr lang="de-CH"/>
                    </a:p>
                  </a:txBody>
                  <a:tcPr/>
                </a:tc>
                <a:tc hMerge="1">
                  <a:txBody>
                    <a:bodyPr/>
                    <a:lstStyle/>
                    <a:p>
                      <a:endParaRPr lang="de-CH"/>
                    </a:p>
                  </a:txBody>
                  <a:tcPr/>
                </a:tc>
                <a:tc gridSpan="4">
                  <a:txBody>
                    <a:bodyPr/>
                    <a:lstStyle/>
                    <a:p>
                      <a:pPr algn="just">
                        <a:lnSpc>
                          <a:spcPts val="1300"/>
                        </a:lnSpc>
                        <a:buNone/>
                      </a:pPr>
                      <a:r>
                        <a:rPr lang="en-US" sz="1200" kern="100">
                          <a:effectLst/>
                        </a:rPr>
                        <a:t>Airplane - based</a:t>
                      </a:r>
                      <a:endParaRPr lang="de-CH" sz="1200" kern="100">
                        <a:effectLst/>
                        <a:latin typeface="Calibri" panose="020F0502020204030204" pitchFamily="34" charset="0"/>
                        <a:ea typeface="Aptos" panose="020B0004020202020204" pitchFamily="34" charset="0"/>
                      </a:endParaRPr>
                    </a:p>
                  </a:txBody>
                  <a:tcPr marL="95168" marR="95168" marT="47584" marB="47584"/>
                </a:tc>
                <a:tc hMerge="1">
                  <a:txBody>
                    <a:bodyPr/>
                    <a:lstStyle/>
                    <a:p>
                      <a:endParaRPr lang="de-CH"/>
                    </a:p>
                  </a:txBody>
                  <a:tcPr/>
                </a:tc>
                <a:tc hMerge="1">
                  <a:txBody>
                    <a:bodyPr/>
                    <a:lstStyle/>
                    <a:p>
                      <a:endParaRPr lang="de-CH"/>
                    </a:p>
                  </a:txBody>
                  <a:tcPr/>
                </a:tc>
                <a:tc hMerge="1">
                  <a:txBody>
                    <a:bodyPr/>
                    <a:lstStyle/>
                    <a:p>
                      <a:endParaRPr lang="de-CH"/>
                    </a:p>
                  </a:txBody>
                  <a:tcPr/>
                </a:tc>
                <a:tc gridSpan="2">
                  <a:txBody>
                    <a:bodyPr/>
                    <a:lstStyle/>
                    <a:p>
                      <a:pPr algn="just">
                        <a:lnSpc>
                          <a:spcPts val="1300"/>
                        </a:lnSpc>
                        <a:buNone/>
                      </a:pPr>
                      <a:r>
                        <a:rPr lang="en-US" sz="1200" kern="100">
                          <a:effectLst/>
                        </a:rPr>
                        <a:t>UAV-based</a:t>
                      </a:r>
                      <a:endParaRPr lang="de-CH" sz="1200" kern="100">
                        <a:effectLst/>
                        <a:latin typeface="Calibri" panose="020F0502020204030204" pitchFamily="34" charset="0"/>
                        <a:ea typeface="Aptos" panose="020B0004020202020204" pitchFamily="34" charset="0"/>
                      </a:endParaRPr>
                    </a:p>
                  </a:txBody>
                  <a:tcPr marL="95168" marR="95168" marT="47584" marB="47584"/>
                </a:tc>
                <a:tc hMerge="1">
                  <a:txBody>
                    <a:bodyPr/>
                    <a:lstStyle/>
                    <a:p>
                      <a:endParaRPr lang="de-CH"/>
                    </a:p>
                  </a:txBody>
                  <a:tcPr/>
                </a:tc>
                <a:extLst>
                  <a:ext uri="{0D108BD9-81ED-4DB2-BD59-A6C34878D82A}">
                    <a16:rowId xmlns:a16="http://schemas.microsoft.com/office/drawing/2014/main" val="1755929661"/>
                  </a:ext>
                </a:extLst>
              </a:tr>
              <a:tr h="515958">
                <a:tc>
                  <a:txBody>
                    <a:bodyPr/>
                    <a:lstStyle/>
                    <a:p>
                      <a:pPr algn="just">
                        <a:lnSpc>
                          <a:spcPts val="1300"/>
                        </a:lnSpc>
                        <a:buNone/>
                      </a:pPr>
                      <a:r>
                        <a:rPr lang="en-US" sz="1200" kern="100">
                          <a:effectLst/>
                        </a:rPr>
                        <a:t>Sensor</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Hyperion</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PROBA-CHRIS</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PRISMA</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dirty="0">
                          <a:effectLst/>
                        </a:rPr>
                        <a:t>ENMAP</a:t>
                      </a:r>
                      <a:endParaRPr lang="de-CH" sz="1200" kern="100" dirty="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CRISM</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AVIRIS</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CASI</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AISA</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HyMap</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Headwall</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Hyperspec UHD 185 - Firefly</a:t>
                      </a:r>
                      <a:endParaRPr lang="de-CH" sz="1200" kern="100">
                        <a:effectLst/>
                        <a:latin typeface="Calibri" panose="020F0502020204030204" pitchFamily="34" charset="0"/>
                        <a:ea typeface="Aptos" panose="020B0004020202020204" pitchFamily="34" charset="0"/>
                      </a:endParaRPr>
                    </a:p>
                  </a:txBody>
                  <a:tcPr marL="46262" marR="46262" marT="0" marB="0"/>
                </a:tc>
                <a:extLst>
                  <a:ext uri="{0D108BD9-81ED-4DB2-BD59-A6C34878D82A}">
                    <a16:rowId xmlns:a16="http://schemas.microsoft.com/office/drawing/2014/main" val="3391018114"/>
                  </a:ext>
                </a:extLst>
              </a:tr>
              <a:tr h="344126">
                <a:tc>
                  <a:txBody>
                    <a:bodyPr/>
                    <a:lstStyle/>
                    <a:p>
                      <a:pPr algn="just">
                        <a:lnSpc>
                          <a:spcPts val="1300"/>
                        </a:lnSpc>
                        <a:buNone/>
                      </a:pPr>
                      <a:r>
                        <a:rPr lang="en-US" sz="1200" kern="100">
                          <a:effectLst/>
                        </a:rPr>
                        <a:t>Spectral range [nm]</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357-2576</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415-1050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400-2500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420-2450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362-3920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400-2500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380-1050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400-970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440-2500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400-1000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450-950</a:t>
                      </a:r>
                      <a:endParaRPr lang="de-CH" sz="1200" kern="100">
                        <a:effectLst/>
                        <a:latin typeface="Calibri" panose="020F0502020204030204" pitchFamily="34" charset="0"/>
                        <a:ea typeface="Aptos" panose="020B0004020202020204" pitchFamily="34" charset="0"/>
                      </a:endParaRPr>
                    </a:p>
                  </a:txBody>
                  <a:tcPr marL="46262" marR="46262" marT="0" marB="0"/>
                </a:tc>
                <a:extLst>
                  <a:ext uri="{0D108BD9-81ED-4DB2-BD59-A6C34878D82A}">
                    <a16:rowId xmlns:a16="http://schemas.microsoft.com/office/drawing/2014/main" val="2342609849"/>
                  </a:ext>
                </a:extLst>
              </a:tr>
              <a:tr h="515958">
                <a:tc>
                  <a:txBody>
                    <a:bodyPr/>
                    <a:lstStyle/>
                    <a:p>
                      <a:pPr algn="just">
                        <a:lnSpc>
                          <a:spcPts val="1300"/>
                        </a:lnSpc>
                        <a:buNone/>
                      </a:pPr>
                      <a:r>
                        <a:rPr lang="en-US" sz="1200" kern="100">
                          <a:effectLst/>
                        </a:rPr>
                        <a:t>No. of Spectral bands</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19 or 63</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238</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242</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544</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224</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288</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244</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244</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270(Nano) 324(Micro)</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138</a:t>
                      </a:r>
                      <a:endParaRPr lang="de-CH" sz="1200" kern="100">
                        <a:effectLst/>
                        <a:latin typeface="Calibri" panose="020F0502020204030204" pitchFamily="34" charset="0"/>
                        <a:ea typeface="Aptos" panose="020B0004020202020204" pitchFamily="34" charset="0"/>
                      </a:endParaRPr>
                    </a:p>
                  </a:txBody>
                  <a:tcPr marL="46262" marR="46262" marT="0" marB="0"/>
                </a:tc>
                <a:extLst>
                  <a:ext uri="{0D108BD9-81ED-4DB2-BD59-A6C34878D82A}">
                    <a16:rowId xmlns:a16="http://schemas.microsoft.com/office/drawing/2014/main" val="682059061"/>
                  </a:ext>
                </a:extLst>
              </a:tr>
              <a:tr h="515958">
                <a:tc>
                  <a:txBody>
                    <a:bodyPr/>
                    <a:lstStyle/>
                    <a:p>
                      <a:pPr algn="just">
                        <a:lnSpc>
                          <a:spcPts val="1300"/>
                        </a:lnSpc>
                        <a:buNone/>
                      </a:pPr>
                      <a:r>
                        <a:rPr lang="en-US" sz="1200" kern="100">
                          <a:effectLst/>
                        </a:rPr>
                        <a:t>Spectral Resolution [nm]</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34 or 17</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12</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6.5 and 10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6.55</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&lt;3.5</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3.3</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3.3</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6 (Nano) 2.5 (Micro)</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4</a:t>
                      </a:r>
                      <a:endParaRPr lang="de-CH" sz="1200" kern="100">
                        <a:effectLst/>
                        <a:latin typeface="Calibri" panose="020F0502020204030204" pitchFamily="34" charset="0"/>
                        <a:ea typeface="Aptos" panose="020B0004020202020204" pitchFamily="34" charset="0"/>
                      </a:endParaRPr>
                    </a:p>
                  </a:txBody>
                  <a:tcPr marL="46262" marR="46262" marT="0" marB="0"/>
                </a:tc>
                <a:extLst>
                  <a:ext uri="{0D108BD9-81ED-4DB2-BD59-A6C34878D82A}">
                    <a16:rowId xmlns:a16="http://schemas.microsoft.com/office/drawing/2014/main" val="3009410329"/>
                  </a:ext>
                </a:extLst>
              </a:tr>
              <a:tr h="515958">
                <a:tc>
                  <a:txBody>
                    <a:bodyPr/>
                    <a:lstStyle/>
                    <a:p>
                      <a:pPr algn="just">
                        <a:lnSpc>
                          <a:spcPts val="1300"/>
                        </a:lnSpc>
                        <a:buNone/>
                      </a:pPr>
                      <a:r>
                        <a:rPr lang="en-US" sz="1200" kern="100">
                          <a:effectLst/>
                        </a:rPr>
                        <a:t>Operational Altitude [km]</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705</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830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615</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652</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300 (over Mars!)</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&lt;0.15</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&lt;0.15</a:t>
                      </a:r>
                      <a:endParaRPr lang="de-CH" sz="1200" kern="100">
                        <a:effectLst/>
                        <a:latin typeface="Calibri" panose="020F0502020204030204" pitchFamily="34" charset="0"/>
                        <a:ea typeface="Aptos" panose="020B0004020202020204" pitchFamily="34" charset="0"/>
                      </a:endParaRPr>
                    </a:p>
                  </a:txBody>
                  <a:tcPr marL="46262" marR="46262" marT="0" marB="0"/>
                </a:tc>
                <a:extLst>
                  <a:ext uri="{0D108BD9-81ED-4DB2-BD59-A6C34878D82A}">
                    <a16:rowId xmlns:a16="http://schemas.microsoft.com/office/drawing/2014/main" val="437212091"/>
                  </a:ext>
                </a:extLst>
              </a:tr>
              <a:tr h="515958">
                <a:tc>
                  <a:txBody>
                    <a:bodyPr/>
                    <a:lstStyle/>
                    <a:p>
                      <a:pPr algn="just">
                        <a:lnSpc>
                          <a:spcPts val="1300"/>
                        </a:lnSpc>
                        <a:buNone/>
                      </a:pPr>
                      <a:r>
                        <a:rPr lang="en-US" sz="1200" kern="100">
                          <a:effectLst/>
                        </a:rPr>
                        <a:t>Spatial resolution [m]</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17-36</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30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15-200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0.01-0.5</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0.01-0.5</a:t>
                      </a:r>
                      <a:endParaRPr lang="de-CH" sz="1200" kern="100">
                        <a:effectLst/>
                        <a:latin typeface="Calibri" panose="020F0502020204030204" pitchFamily="34" charset="0"/>
                        <a:ea typeface="Aptos" panose="020B0004020202020204" pitchFamily="34" charset="0"/>
                      </a:endParaRPr>
                    </a:p>
                  </a:txBody>
                  <a:tcPr marL="46262" marR="46262" marT="0" marB="0"/>
                </a:tc>
                <a:extLst>
                  <a:ext uri="{0D108BD9-81ED-4DB2-BD59-A6C34878D82A}">
                    <a16:rowId xmlns:a16="http://schemas.microsoft.com/office/drawing/2014/main" val="602192047"/>
                  </a:ext>
                </a:extLst>
              </a:tr>
              <a:tr h="172295">
                <a:tc>
                  <a:txBody>
                    <a:bodyPr/>
                    <a:lstStyle/>
                    <a:p>
                      <a:pPr algn="just">
                        <a:lnSpc>
                          <a:spcPts val="1300"/>
                        </a:lnSpc>
                        <a:buNone/>
                      </a:pPr>
                      <a:r>
                        <a:rPr lang="en-US" sz="1200" kern="100">
                          <a:effectLst/>
                        </a:rPr>
                        <a:t>Year</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2000 - 2017</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2001 - 2024</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2019 -</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2022 --</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2006 - 2022</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1987 -</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 1989-</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 1996-</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 1997-</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a:effectLst/>
                        </a:rPr>
                        <a:t> 2020</a:t>
                      </a:r>
                      <a:endParaRPr lang="de-CH" sz="1200" kern="100">
                        <a:effectLst/>
                        <a:latin typeface="Calibri" panose="020F0502020204030204" pitchFamily="34" charset="0"/>
                        <a:ea typeface="Aptos" panose="020B0004020202020204" pitchFamily="34" charset="0"/>
                      </a:endParaRPr>
                    </a:p>
                  </a:txBody>
                  <a:tcPr marL="46262" marR="46262" marT="0" marB="0"/>
                </a:tc>
                <a:tc>
                  <a:txBody>
                    <a:bodyPr/>
                    <a:lstStyle/>
                    <a:p>
                      <a:pPr algn="just">
                        <a:lnSpc>
                          <a:spcPts val="1300"/>
                        </a:lnSpc>
                        <a:buNone/>
                      </a:pPr>
                      <a:r>
                        <a:rPr lang="en-US" sz="1200" kern="100" dirty="0">
                          <a:effectLst/>
                        </a:rPr>
                        <a:t>2020</a:t>
                      </a:r>
                      <a:endParaRPr lang="de-CH" sz="1200" kern="100" dirty="0">
                        <a:effectLst/>
                        <a:latin typeface="Calibri" panose="020F0502020204030204" pitchFamily="34" charset="0"/>
                        <a:ea typeface="Aptos" panose="020B0004020202020204" pitchFamily="34" charset="0"/>
                      </a:endParaRPr>
                    </a:p>
                  </a:txBody>
                  <a:tcPr marL="46262" marR="46262" marT="0" marB="0"/>
                </a:tc>
                <a:extLst>
                  <a:ext uri="{0D108BD9-81ED-4DB2-BD59-A6C34878D82A}">
                    <a16:rowId xmlns:a16="http://schemas.microsoft.com/office/drawing/2014/main" val="946741317"/>
                  </a:ext>
                </a:extLst>
              </a:tr>
            </a:tbl>
          </a:graphicData>
        </a:graphic>
      </p:graphicFrame>
      <p:sp>
        <p:nvSpPr>
          <p:cNvPr id="6" name="TextBox 5">
            <a:extLst>
              <a:ext uri="{FF2B5EF4-FFF2-40B4-BE49-F238E27FC236}">
                <a16:creationId xmlns:a16="http://schemas.microsoft.com/office/drawing/2014/main" id="{D13E5722-22C6-19E8-6F5C-1D7A4DDCE03C}"/>
              </a:ext>
            </a:extLst>
          </p:cNvPr>
          <p:cNvSpPr txBox="1"/>
          <p:nvPr/>
        </p:nvSpPr>
        <p:spPr>
          <a:xfrm>
            <a:off x="762000" y="5169540"/>
            <a:ext cx="10591800" cy="553998"/>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Overview of Hyperspectral Sensors. Specifications compiled from :  (Babey &amp; Anger, 1993; Barnsley et al., 2004; Cocks et al., 1998; Green et al., 1998; </a:t>
            </a:r>
            <a:r>
              <a:rPr lang="en-US" sz="1000" i="1" kern="0" dirty="0">
                <a:effectLst/>
                <a:latin typeface="Calibri" panose="020F0502020204030204" pitchFamily="34" charset="0"/>
                <a:ea typeface="Aptos" panose="020B0004020202020204" pitchFamily="34" charset="0"/>
              </a:rPr>
              <a:t>Headwall Photonics - Hyperspectral Imaging Systems &amp; Components</a:t>
            </a:r>
            <a:r>
              <a:rPr lang="en-US" sz="1000" kern="0" dirty="0">
                <a:effectLst/>
                <a:latin typeface="Calibri" panose="020F0502020204030204" pitchFamily="34" charset="0"/>
                <a:ea typeface="Aptos" panose="020B0004020202020204" pitchFamily="34" charset="0"/>
              </a:rPr>
              <a:t>, n.d.; </a:t>
            </a:r>
            <a:r>
              <a:rPr lang="en-US" sz="1000" i="1" kern="0" dirty="0">
                <a:effectLst/>
                <a:latin typeface="Calibri" panose="020F0502020204030204" pitchFamily="34" charset="0"/>
                <a:ea typeface="Aptos" panose="020B0004020202020204" pitchFamily="34" charset="0"/>
              </a:rPr>
              <a:t>Table 1 Spectral Characteristics of the CASI Data</a:t>
            </a:r>
            <a:r>
              <a:rPr lang="en-US" sz="1000" kern="0" dirty="0">
                <a:effectLst/>
                <a:latin typeface="Calibri" panose="020F0502020204030204" pitchFamily="34" charset="0"/>
                <a:ea typeface="Aptos" panose="020B0004020202020204" pitchFamily="34" charset="0"/>
              </a:rPr>
              <a:t>, n.d.; </a:t>
            </a:r>
            <a:r>
              <a:rPr lang="en-US" sz="1000" kern="0" dirty="0" err="1">
                <a:effectLst/>
                <a:latin typeface="Calibri" panose="020F0502020204030204" pitchFamily="34" charset="0"/>
                <a:ea typeface="Aptos" panose="020B0004020202020204" pitchFamily="34" charset="0"/>
              </a:rPr>
              <a:t>Kirrilly</a:t>
            </a:r>
            <a:r>
              <a:rPr lang="en-US" sz="1000" kern="0" dirty="0">
                <a:effectLst/>
                <a:latin typeface="Calibri" panose="020F0502020204030204" pitchFamily="34" charset="0"/>
                <a:ea typeface="Aptos" panose="020B0004020202020204" pitchFamily="34" charset="0"/>
              </a:rPr>
              <a:t> Pfitzner, 2004; Loizzo et al., 2018; Miko, n.d.; S. Murchie et al., 2007; S. L. Murchie et al., 2009; Pearlman et al., 2003; van der Meer et al., 2012).</a:t>
            </a:r>
            <a:endParaRPr lang="de-CH" sz="1000" dirty="0"/>
          </a:p>
        </p:txBody>
      </p:sp>
    </p:spTree>
    <p:extLst>
      <p:ext uri="{BB962C8B-B14F-4D97-AF65-F5344CB8AC3E}">
        <p14:creationId xmlns:p14="http://schemas.microsoft.com/office/powerpoint/2010/main" val="274205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05A4B-F581-54FE-E562-B5ABEEBD1DD7}"/>
              </a:ext>
            </a:extLst>
          </p:cNvPr>
          <p:cNvSpPr>
            <a:spLocks noGrp="1"/>
          </p:cNvSpPr>
          <p:nvPr>
            <p:ph type="title"/>
          </p:nvPr>
        </p:nvSpPr>
        <p:spPr/>
        <p:txBody>
          <a:bodyPr>
            <a:normAutofit fontScale="90000"/>
          </a:bodyPr>
          <a:lstStyle/>
          <a:p>
            <a:r>
              <a:rPr lang="en-US" dirty="0"/>
              <a:t>Vicarious Calibration and Atmospheric Correction</a:t>
            </a:r>
            <a:br>
              <a:rPr lang="de-CH" b="1" dirty="0"/>
            </a:br>
            <a:endParaRPr lang="de-CH" dirty="0"/>
          </a:p>
        </p:txBody>
      </p:sp>
      <p:sp>
        <p:nvSpPr>
          <p:cNvPr id="3" name="Content Placeholder 2">
            <a:extLst>
              <a:ext uri="{FF2B5EF4-FFF2-40B4-BE49-F238E27FC236}">
                <a16:creationId xmlns:a16="http://schemas.microsoft.com/office/drawing/2014/main" id="{5E9ECE83-A7A7-F98C-6794-CAE982CBB49C}"/>
              </a:ext>
            </a:extLst>
          </p:cNvPr>
          <p:cNvSpPr>
            <a:spLocks noGrp="1"/>
          </p:cNvSpPr>
          <p:nvPr>
            <p:ph idx="1"/>
          </p:nvPr>
        </p:nvSpPr>
        <p:spPr/>
        <p:txBody>
          <a:bodyPr>
            <a:normAutofit fontScale="77500" lnSpcReduction="20000"/>
          </a:bodyPr>
          <a:lstStyle/>
          <a:p>
            <a:r>
              <a:rPr lang="en-US" dirty="0"/>
              <a:t>Accurate hyperspectral analysis requires atmospheric correction to convert radiance to surface reflectance</a:t>
            </a:r>
          </a:p>
          <a:p>
            <a:r>
              <a:rPr lang="en-US" dirty="0"/>
              <a:t>Atmospheric gases (O₂, O₃, CO₂, H₂O) produce absorption features that can be misinterpreted as surface signatures if uncorrected</a:t>
            </a:r>
          </a:p>
          <a:p>
            <a:r>
              <a:rPr lang="en-US" dirty="0"/>
              <a:t>Multispectral sensors often avoid major absorption bands, but hyperspectral sensors cover full spectrum and are highly sensitive to atmospheric effects</a:t>
            </a:r>
          </a:p>
          <a:p>
            <a:r>
              <a:rPr lang="en-US" dirty="0"/>
              <a:t>Correction ensures reliable identification of surface materials and prevents misinterpretation of gas absorption features</a:t>
            </a:r>
          </a:p>
          <a:p>
            <a:r>
              <a:rPr lang="en-US" dirty="0"/>
              <a:t>Dedicated software: MODTRAN, FLAASH used for atmospheric correction</a:t>
            </a:r>
          </a:p>
          <a:p>
            <a:r>
              <a:rPr lang="en-US" dirty="0"/>
              <a:t>When unavailable, vicarious calibration methods apply ground reference targets or invariant features for approximate corrections</a:t>
            </a:r>
          </a:p>
          <a:p>
            <a:r>
              <a:rPr lang="en-US" dirty="0"/>
              <a:t>Vicarious calibration does not allow strict spectral comparison but provides sufficiently accurate reflectance for material identification and scene analysis</a:t>
            </a:r>
          </a:p>
        </p:txBody>
      </p:sp>
    </p:spTree>
    <p:extLst>
      <p:ext uri="{BB962C8B-B14F-4D97-AF65-F5344CB8AC3E}">
        <p14:creationId xmlns:p14="http://schemas.microsoft.com/office/powerpoint/2010/main" val="3924103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E04F43E6-FB3B-174B-83D0-A603A879C35D}"/>
              </a:ext>
            </a:extLst>
          </p:cNvPr>
          <p:cNvSpPr>
            <a:spLocks noChangeArrowheads="1"/>
          </p:cNvSpPr>
          <p:nvPr/>
        </p:nvSpPr>
        <p:spPr bwMode="auto">
          <a:xfrm>
            <a:off x="0" y="-457200"/>
            <a:ext cx="25801750" cy="967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de-CH"/>
          </a:p>
        </p:txBody>
      </p:sp>
      <p:pic>
        <p:nvPicPr>
          <p:cNvPr id="1025" name="Grafik 3" descr="ESA - Sentinel-2 operations">
            <a:extLst>
              <a:ext uri="{FF2B5EF4-FFF2-40B4-BE49-F238E27FC236}">
                <a16:creationId xmlns:a16="http://schemas.microsoft.com/office/drawing/2014/main" id="{FD947DB3-4911-2D94-872D-E09013C93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359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10408EC8-CB0A-6D00-F805-23B406CCF01D}"/>
              </a:ext>
            </a:extLst>
          </p:cNvPr>
          <p:cNvSpPr>
            <a:spLocks noChangeArrowheads="1"/>
          </p:cNvSpPr>
          <p:nvPr/>
        </p:nvSpPr>
        <p:spPr bwMode="auto">
          <a:xfrm>
            <a:off x="0" y="3123084"/>
            <a:ext cx="25801750"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fr-CH" altLang="de-DE" sz="900" b="0" i="1" u="none" strike="noStrike" cap="none" normalizeH="0" baseline="0">
                <a:ln>
                  <a:noFill/>
                </a:ln>
                <a:solidFill>
                  <a:srgbClr val="0E2841"/>
                </a:solidFill>
                <a:effectLst/>
                <a:latin typeface="Calibri" panose="020F0502020204030204" pitchFamily="34" charset="0"/>
                <a:ea typeface="Aptos" panose="020B0004020202020204" pitchFamily="34" charset="0"/>
                <a:cs typeface="Calibri" panose="020F0502020204030204" pitchFamily="34" charset="0"/>
              </a:rPr>
              <a:t>F</a:t>
            </a:r>
            <a:r>
              <a:rPr kumimoji="0" lang="fr-CH" altLang="de-DE" sz="900" b="0" i="1" u="none" strike="noStrike" cap="none" normalizeH="0" baseline="0" bmk="">
                <a:ln>
                  <a:noFill/>
                </a:ln>
                <a:solidFill>
                  <a:srgbClr val="0E2841"/>
                </a:solidFill>
                <a:effectLst/>
                <a:latin typeface="Calibri" panose="020F0502020204030204" pitchFamily="34" charset="0"/>
                <a:ea typeface="Aptos" panose="020B0004020202020204" pitchFamily="34" charset="0"/>
                <a:cs typeface="Calibri" panose="020F0502020204030204" pitchFamily="34" charset="0"/>
              </a:rPr>
              <a:t>igure </a:t>
            </a:r>
            <a:r>
              <a:rPr kumimoji="0" lang="fr-CH" altLang="de-DE" sz="900" b="0" i="1" u="none" strike="noStrike" cap="none" normalizeH="0" baseline="0" bmk="_Toc206750849">
                <a:ln>
                  <a:noFill/>
                </a:ln>
                <a:solidFill>
                  <a:srgbClr val="0E2841"/>
                </a:solidFill>
                <a:effectLst/>
                <a:latin typeface="Calibri" panose="020F0502020204030204" pitchFamily="34" charset="0"/>
                <a:ea typeface="Aptos" panose="020B0004020202020204" pitchFamily="34" charset="0"/>
                <a:cs typeface="Calibri" panose="020F0502020204030204" pitchFamily="34" charset="0"/>
              </a:rPr>
              <a:t>1: Sentinel-2 Satellite, Source: ESA</a:t>
            </a:r>
            <a:endParaRPr kumimoji="0" lang="fr-CH" altLang="de-DE"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14DC6C3E-AA79-E0E9-8F87-18866FA35FD5}"/>
              </a:ext>
            </a:extLst>
          </p:cNvPr>
          <p:cNvSpPr txBox="1"/>
          <p:nvPr/>
        </p:nvSpPr>
        <p:spPr>
          <a:xfrm>
            <a:off x="8545407" y="6379811"/>
            <a:ext cx="5339644" cy="369332"/>
          </a:xfrm>
          <a:prstGeom prst="rect">
            <a:avLst/>
          </a:prstGeom>
          <a:noFill/>
        </p:spPr>
        <p:txBody>
          <a:bodyPr wrap="square" rtlCol="0">
            <a:spAutoFit/>
          </a:bodyPr>
          <a:lstStyle/>
          <a:p>
            <a:r>
              <a:rPr lang="fr-CH" dirty="0">
                <a:solidFill>
                  <a:schemeClr val="bg1"/>
                </a:solidFill>
              </a:rPr>
              <a:t>Sentinel-2 Satellite, Source: ESA</a:t>
            </a:r>
            <a:endParaRPr lang="de-CH" dirty="0">
              <a:solidFill>
                <a:schemeClr val="bg1"/>
              </a:solidFill>
            </a:endParaRPr>
          </a:p>
        </p:txBody>
      </p:sp>
      <p:sp>
        <p:nvSpPr>
          <p:cNvPr id="7" name="Title 1">
            <a:extLst>
              <a:ext uri="{FF2B5EF4-FFF2-40B4-BE49-F238E27FC236}">
                <a16:creationId xmlns:a16="http://schemas.microsoft.com/office/drawing/2014/main" id="{4C083C2B-BB48-1CF9-BAA0-F8DC5800B085}"/>
              </a:ext>
            </a:extLst>
          </p:cNvPr>
          <p:cNvSpPr txBox="1">
            <a:spLocks/>
          </p:cNvSpPr>
          <p:nvPr/>
        </p:nvSpPr>
        <p:spPr>
          <a:xfrm>
            <a:off x="177165" y="205557"/>
            <a:ext cx="11837670" cy="94594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dirty="0" err="1">
                <a:solidFill>
                  <a:schemeClr val="bg1"/>
                </a:solidFill>
              </a:rPr>
              <a:t>Introduction</a:t>
            </a:r>
            <a:r>
              <a:rPr lang="de-DE" dirty="0">
                <a:solidFill>
                  <a:schemeClr val="bg1"/>
                </a:solidFill>
              </a:rPr>
              <a:t> </a:t>
            </a:r>
            <a:r>
              <a:rPr lang="de-DE" dirty="0" err="1">
                <a:solidFill>
                  <a:schemeClr val="bg1"/>
                </a:solidFill>
              </a:rPr>
              <a:t>to</a:t>
            </a:r>
            <a:r>
              <a:rPr lang="de-DE" dirty="0">
                <a:solidFill>
                  <a:schemeClr val="bg1"/>
                </a:solidFill>
              </a:rPr>
              <a:t> </a:t>
            </a:r>
            <a:r>
              <a:rPr lang="de-CH" dirty="0">
                <a:solidFill>
                  <a:schemeClr val="bg1"/>
                </a:solidFill>
              </a:rPr>
              <a:t>Remote </a:t>
            </a:r>
            <a:r>
              <a:rPr lang="de-CH" dirty="0" err="1">
                <a:solidFill>
                  <a:schemeClr val="bg1"/>
                </a:solidFill>
              </a:rPr>
              <a:t>Sensing</a:t>
            </a:r>
            <a:r>
              <a:rPr lang="de-CH" dirty="0">
                <a:solidFill>
                  <a:schemeClr val="bg1"/>
                </a:solidFill>
              </a:rPr>
              <a:t> </a:t>
            </a:r>
            <a:r>
              <a:rPr lang="de-CH" dirty="0" err="1">
                <a:solidFill>
                  <a:schemeClr val="bg1"/>
                </a:solidFill>
              </a:rPr>
              <a:t>Imagery</a:t>
            </a:r>
            <a:r>
              <a:rPr lang="de-CH" dirty="0">
                <a:solidFill>
                  <a:schemeClr val="bg1"/>
                </a:solidFill>
              </a:rPr>
              <a:t> &amp; </a:t>
            </a:r>
            <a:r>
              <a:rPr lang="de-CH" dirty="0" err="1">
                <a:solidFill>
                  <a:schemeClr val="bg1"/>
                </a:solidFill>
              </a:rPr>
              <a:t>Principles</a:t>
            </a:r>
            <a:endParaRPr lang="de-CH" dirty="0">
              <a:solidFill>
                <a:schemeClr val="bg1"/>
              </a:solidFill>
            </a:endParaRPr>
          </a:p>
        </p:txBody>
      </p:sp>
    </p:spTree>
    <p:extLst>
      <p:ext uri="{BB962C8B-B14F-4D97-AF65-F5344CB8AC3E}">
        <p14:creationId xmlns:p14="http://schemas.microsoft.com/office/powerpoint/2010/main" val="6012756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D734A-BC3B-EBBF-D1F3-19A1961C0A6C}"/>
              </a:ext>
            </a:extLst>
          </p:cNvPr>
          <p:cNvSpPr>
            <a:spLocks noGrp="1"/>
          </p:cNvSpPr>
          <p:nvPr>
            <p:ph type="title"/>
          </p:nvPr>
        </p:nvSpPr>
        <p:spPr/>
        <p:txBody>
          <a:bodyPr/>
          <a:lstStyle/>
          <a:p>
            <a:r>
              <a:rPr lang="de-DE" dirty="0" err="1"/>
              <a:t>Spectral</a:t>
            </a:r>
            <a:r>
              <a:rPr lang="de-DE" dirty="0"/>
              <a:t> Indices</a:t>
            </a:r>
            <a:endParaRPr lang="de-CH" dirty="0"/>
          </a:p>
        </p:txBody>
      </p:sp>
      <p:sp>
        <p:nvSpPr>
          <p:cNvPr id="3" name="Content Placeholder 2">
            <a:extLst>
              <a:ext uri="{FF2B5EF4-FFF2-40B4-BE49-F238E27FC236}">
                <a16:creationId xmlns:a16="http://schemas.microsoft.com/office/drawing/2014/main" id="{F3348257-9063-72E7-A7D8-3DB0013ADC5E}"/>
              </a:ext>
            </a:extLst>
          </p:cNvPr>
          <p:cNvSpPr>
            <a:spLocks noGrp="1"/>
          </p:cNvSpPr>
          <p:nvPr>
            <p:ph idx="1"/>
          </p:nvPr>
        </p:nvSpPr>
        <p:spPr/>
        <p:txBody>
          <a:bodyPr>
            <a:normAutofit fontScale="92500" lnSpcReduction="10000"/>
          </a:bodyPr>
          <a:lstStyle/>
          <a:p>
            <a:r>
              <a:rPr lang="de-CH" sz="1600" dirty="0" err="1"/>
              <a:t>Spectral</a:t>
            </a:r>
            <a:r>
              <a:rPr lang="de-CH" sz="1600" dirty="0"/>
              <a:t> </a:t>
            </a:r>
            <a:r>
              <a:rPr lang="de-CH" sz="1600" dirty="0" err="1"/>
              <a:t>indices</a:t>
            </a:r>
            <a:r>
              <a:rPr lang="de-CH" sz="1600" dirty="0"/>
              <a:t> </a:t>
            </a:r>
            <a:r>
              <a:rPr lang="de-CH" sz="1600" dirty="0" err="1"/>
              <a:t>are</a:t>
            </a:r>
            <a:r>
              <a:rPr lang="de-CH" sz="1600" dirty="0"/>
              <a:t> </a:t>
            </a:r>
            <a:r>
              <a:rPr lang="de-CH" sz="1600" dirty="0" err="1"/>
              <a:t>mathematical</a:t>
            </a:r>
            <a:r>
              <a:rPr lang="de-CH" sz="1600" dirty="0"/>
              <a:t> </a:t>
            </a:r>
            <a:r>
              <a:rPr lang="de-CH" sz="1600" dirty="0" err="1"/>
              <a:t>combinations</a:t>
            </a:r>
            <a:r>
              <a:rPr lang="de-CH" sz="1600" dirty="0"/>
              <a:t> </a:t>
            </a:r>
            <a:r>
              <a:rPr lang="de-CH" sz="1600" dirty="0" err="1"/>
              <a:t>of</a:t>
            </a:r>
            <a:r>
              <a:rPr lang="de-CH" sz="1600" dirty="0"/>
              <a:t> </a:t>
            </a:r>
            <a:r>
              <a:rPr lang="de-CH" sz="1600" dirty="0" err="1"/>
              <a:t>spectral</a:t>
            </a:r>
            <a:r>
              <a:rPr lang="de-CH" sz="1600" dirty="0"/>
              <a:t> bands </a:t>
            </a:r>
            <a:r>
              <a:rPr lang="de-CH" sz="1600" dirty="0" err="1"/>
              <a:t>designed</a:t>
            </a:r>
            <a:r>
              <a:rPr lang="de-CH" sz="1600" dirty="0"/>
              <a:t> </a:t>
            </a:r>
            <a:r>
              <a:rPr lang="de-CH" sz="1600" dirty="0" err="1"/>
              <a:t>to</a:t>
            </a:r>
            <a:r>
              <a:rPr lang="de-CH" sz="1600" dirty="0"/>
              <a:t> highlight </a:t>
            </a:r>
            <a:r>
              <a:rPr lang="de-CH" sz="1600" dirty="0" err="1"/>
              <a:t>properties</a:t>
            </a:r>
            <a:r>
              <a:rPr lang="de-CH" sz="1600" dirty="0"/>
              <a:t> </a:t>
            </a:r>
            <a:r>
              <a:rPr lang="de-CH" sz="1600" dirty="0" err="1"/>
              <a:t>of</a:t>
            </a:r>
            <a:r>
              <a:rPr lang="de-CH" sz="1600" dirty="0"/>
              <a:t> </a:t>
            </a:r>
            <a:r>
              <a:rPr lang="de-CH" sz="1600" dirty="0" err="1"/>
              <a:t>the</a:t>
            </a:r>
            <a:r>
              <a:rPr lang="de-CH" sz="1600" dirty="0"/>
              <a:t> </a:t>
            </a:r>
            <a:r>
              <a:rPr lang="de-CH" sz="1600" dirty="0" err="1"/>
              <a:t>Earth’s</a:t>
            </a:r>
            <a:r>
              <a:rPr lang="de-CH" sz="1600" dirty="0"/>
              <a:t> </a:t>
            </a:r>
            <a:r>
              <a:rPr lang="de-CH" sz="1600" dirty="0" err="1"/>
              <a:t>surface</a:t>
            </a:r>
            <a:endParaRPr lang="de-CH" sz="1600" dirty="0"/>
          </a:p>
          <a:p>
            <a:r>
              <a:rPr lang="de-CH" sz="1600" dirty="0" err="1"/>
              <a:t>They</a:t>
            </a:r>
            <a:r>
              <a:rPr lang="de-CH" sz="1600" dirty="0"/>
              <a:t> </a:t>
            </a:r>
            <a:r>
              <a:rPr lang="de-CH" sz="1600" dirty="0" err="1"/>
              <a:t>simplify</a:t>
            </a:r>
            <a:r>
              <a:rPr lang="de-CH" sz="1600" dirty="0"/>
              <a:t> </a:t>
            </a:r>
            <a:r>
              <a:rPr lang="de-CH" sz="1600" dirty="0" err="1"/>
              <a:t>complex</a:t>
            </a:r>
            <a:r>
              <a:rPr lang="de-CH" sz="1600" dirty="0"/>
              <a:t> </a:t>
            </a:r>
            <a:r>
              <a:rPr lang="de-CH" sz="1600" dirty="0" err="1"/>
              <a:t>reflectance</a:t>
            </a:r>
            <a:r>
              <a:rPr lang="de-CH" sz="1600" dirty="0"/>
              <a:t> </a:t>
            </a:r>
            <a:r>
              <a:rPr lang="de-CH" sz="1600" dirty="0" err="1"/>
              <a:t>patterns</a:t>
            </a:r>
            <a:r>
              <a:rPr lang="de-CH" sz="1600" dirty="0"/>
              <a:t> </a:t>
            </a:r>
            <a:r>
              <a:rPr lang="de-CH" sz="1600" dirty="0" err="1"/>
              <a:t>by</a:t>
            </a:r>
            <a:r>
              <a:rPr lang="de-CH" sz="1600" dirty="0"/>
              <a:t> </a:t>
            </a:r>
            <a:r>
              <a:rPr lang="de-CH" sz="1600" dirty="0" err="1"/>
              <a:t>emphasizing</a:t>
            </a:r>
            <a:r>
              <a:rPr lang="de-CH" sz="1600" dirty="0"/>
              <a:t> </a:t>
            </a:r>
            <a:r>
              <a:rPr lang="de-CH" sz="1600" dirty="0" err="1"/>
              <a:t>vegetation</a:t>
            </a:r>
            <a:r>
              <a:rPr lang="de-CH" sz="1600" dirty="0"/>
              <a:t>, </a:t>
            </a:r>
            <a:r>
              <a:rPr lang="de-CH" sz="1600" dirty="0" err="1"/>
              <a:t>water</a:t>
            </a:r>
            <a:r>
              <a:rPr lang="de-CH" sz="1600" dirty="0"/>
              <a:t>, </a:t>
            </a:r>
            <a:r>
              <a:rPr lang="de-CH" sz="1600" dirty="0" err="1"/>
              <a:t>or</a:t>
            </a:r>
            <a:r>
              <a:rPr lang="de-CH" sz="1600" dirty="0"/>
              <a:t> </a:t>
            </a:r>
            <a:r>
              <a:rPr lang="de-CH" sz="1600" dirty="0" err="1"/>
              <a:t>disturbance</a:t>
            </a:r>
            <a:r>
              <a:rPr lang="de-CH" sz="1600" dirty="0"/>
              <a:t> </a:t>
            </a:r>
            <a:r>
              <a:rPr lang="de-CH" sz="1600" dirty="0" err="1"/>
              <a:t>features</a:t>
            </a:r>
            <a:endParaRPr lang="de-CH" sz="1600" dirty="0"/>
          </a:p>
          <a:p>
            <a:r>
              <a:rPr lang="de-CH" sz="1600" b="1" dirty="0"/>
              <a:t>NDVI</a:t>
            </a:r>
            <a:r>
              <a:rPr lang="de-CH" sz="1600" dirty="0"/>
              <a:t> (Tucker, 1979): </a:t>
            </a:r>
            <a:r>
              <a:rPr lang="de-CH" sz="1600" dirty="0" err="1"/>
              <a:t>uses</a:t>
            </a:r>
            <a:r>
              <a:rPr lang="de-CH" sz="1600" dirty="0"/>
              <a:t> </a:t>
            </a:r>
            <a:r>
              <a:rPr lang="de-CH" sz="1600" dirty="0" err="1"/>
              <a:t>red</a:t>
            </a:r>
            <a:r>
              <a:rPr lang="de-CH" sz="1600" dirty="0"/>
              <a:t> </a:t>
            </a:r>
            <a:r>
              <a:rPr lang="de-CH" sz="1600" dirty="0" err="1"/>
              <a:t>absorption</a:t>
            </a:r>
            <a:r>
              <a:rPr lang="de-CH" sz="1600" dirty="0"/>
              <a:t> </a:t>
            </a:r>
            <a:r>
              <a:rPr lang="de-CH" sz="1600" dirty="0" err="1"/>
              <a:t>by</a:t>
            </a:r>
            <a:r>
              <a:rPr lang="de-CH" sz="1600" dirty="0"/>
              <a:t> </a:t>
            </a:r>
            <a:r>
              <a:rPr lang="de-CH" sz="1600" dirty="0" err="1"/>
              <a:t>chlorophyll</a:t>
            </a:r>
            <a:r>
              <a:rPr lang="de-CH" sz="1600" dirty="0"/>
              <a:t> and NIR </a:t>
            </a:r>
            <a:r>
              <a:rPr lang="de-CH" sz="1600" dirty="0" err="1"/>
              <a:t>reflectance</a:t>
            </a:r>
            <a:r>
              <a:rPr lang="de-CH" sz="1600" dirty="0"/>
              <a:t> </a:t>
            </a:r>
            <a:r>
              <a:rPr lang="de-CH" sz="1600" dirty="0" err="1"/>
              <a:t>of</a:t>
            </a:r>
            <a:r>
              <a:rPr lang="de-CH" sz="1600" dirty="0"/>
              <a:t> plant </a:t>
            </a:r>
            <a:r>
              <a:rPr lang="de-CH" sz="1600" dirty="0" err="1"/>
              <a:t>cells</a:t>
            </a:r>
            <a:r>
              <a:rPr lang="de-CH" sz="1600" dirty="0"/>
              <a:t> → </a:t>
            </a:r>
            <a:r>
              <a:rPr lang="de-CH" sz="1600" dirty="0" err="1"/>
              <a:t>values</a:t>
            </a:r>
            <a:r>
              <a:rPr lang="de-CH" sz="1600" dirty="0"/>
              <a:t> </a:t>
            </a:r>
            <a:r>
              <a:rPr lang="de-CH" sz="1600" dirty="0" err="1"/>
              <a:t>near</a:t>
            </a:r>
            <a:r>
              <a:rPr lang="de-CH" sz="1600" dirty="0"/>
              <a:t> 1 = </a:t>
            </a:r>
            <a:r>
              <a:rPr lang="de-CH" sz="1600" dirty="0" err="1"/>
              <a:t>dense</a:t>
            </a:r>
            <a:r>
              <a:rPr lang="de-CH" sz="1600" dirty="0"/>
              <a:t> </a:t>
            </a:r>
            <a:r>
              <a:rPr lang="de-CH" sz="1600" dirty="0" err="1"/>
              <a:t>vegetation</a:t>
            </a:r>
            <a:r>
              <a:rPr lang="de-CH" sz="1600" dirty="0"/>
              <a:t>, </a:t>
            </a:r>
            <a:r>
              <a:rPr lang="de-CH" sz="1600" dirty="0" err="1"/>
              <a:t>near</a:t>
            </a:r>
            <a:r>
              <a:rPr lang="de-CH" sz="1600" dirty="0"/>
              <a:t> 0/negative = </a:t>
            </a:r>
            <a:r>
              <a:rPr lang="de-CH" sz="1600" dirty="0" err="1"/>
              <a:t>soil</a:t>
            </a:r>
            <a:r>
              <a:rPr lang="de-CH" sz="1600" dirty="0"/>
              <a:t> </a:t>
            </a:r>
            <a:r>
              <a:rPr lang="de-CH" sz="1600" dirty="0" err="1"/>
              <a:t>or</a:t>
            </a:r>
            <a:r>
              <a:rPr lang="de-CH" sz="1600" dirty="0"/>
              <a:t> </a:t>
            </a:r>
            <a:r>
              <a:rPr lang="de-CH" sz="1600" dirty="0" err="1"/>
              <a:t>water</a:t>
            </a:r>
            <a:endParaRPr lang="de-CH" sz="1600" dirty="0"/>
          </a:p>
          <a:p>
            <a:r>
              <a:rPr lang="de-CH" sz="1600" b="1" dirty="0"/>
              <a:t>NDWI</a:t>
            </a:r>
            <a:r>
              <a:rPr lang="de-CH" sz="1600" dirty="0"/>
              <a:t> (Gao, 1996): </a:t>
            </a:r>
            <a:r>
              <a:rPr lang="de-CH" sz="1600" dirty="0" err="1"/>
              <a:t>green</a:t>
            </a:r>
            <a:r>
              <a:rPr lang="de-CH" sz="1600" dirty="0"/>
              <a:t> and NIR bands </a:t>
            </a:r>
            <a:r>
              <a:rPr lang="de-CH" sz="1600" dirty="0" err="1"/>
              <a:t>to</a:t>
            </a:r>
            <a:r>
              <a:rPr lang="de-CH" sz="1600" dirty="0"/>
              <a:t> </a:t>
            </a:r>
            <a:r>
              <a:rPr lang="de-CH" sz="1600" dirty="0" err="1"/>
              <a:t>detect</a:t>
            </a:r>
            <a:r>
              <a:rPr lang="de-CH" sz="1600" dirty="0"/>
              <a:t> </a:t>
            </a:r>
            <a:r>
              <a:rPr lang="de-CH" sz="1600" dirty="0" err="1"/>
              <a:t>water</a:t>
            </a:r>
            <a:r>
              <a:rPr lang="de-CH" sz="1600" dirty="0"/>
              <a:t> </a:t>
            </a:r>
            <a:r>
              <a:rPr lang="de-CH" sz="1600" dirty="0" err="1"/>
              <a:t>bodies</a:t>
            </a:r>
            <a:endParaRPr lang="de-CH" sz="1600" dirty="0"/>
          </a:p>
          <a:p>
            <a:r>
              <a:rPr lang="de-CH" sz="1600" b="1" dirty="0"/>
              <a:t>NBR</a:t>
            </a:r>
            <a:r>
              <a:rPr lang="de-CH" sz="1600" dirty="0"/>
              <a:t> (Key &amp; Benson, 2006): </a:t>
            </a:r>
            <a:r>
              <a:rPr lang="de-CH" sz="1600" dirty="0" err="1"/>
              <a:t>shortwave</a:t>
            </a:r>
            <a:r>
              <a:rPr lang="de-CH" sz="1600" dirty="0"/>
              <a:t> </a:t>
            </a:r>
            <a:r>
              <a:rPr lang="de-CH" sz="1600" dirty="0" err="1"/>
              <a:t>infrared</a:t>
            </a:r>
            <a:r>
              <a:rPr lang="de-CH" sz="1600" dirty="0"/>
              <a:t> bands </a:t>
            </a:r>
            <a:r>
              <a:rPr lang="de-CH" sz="1600" dirty="0" err="1"/>
              <a:t>to</a:t>
            </a:r>
            <a:r>
              <a:rPr lang="de-CH" sz="1600" dirty="0"/>
              <a:t> </a:t>
            </a:r>
            <a:r>
              <a:rPr lang="de-CH" sz="1600" dirty="0" err="1"/>
              <a:t>map</a:t>
            </a:r>
            <a:r>
              <a:rPr lang="de-CH" sz="1600" dirty="0"/>
              <a:t> </a:t>
            </a:r>
            <a:r>
              <a:rPr lang="de-CH" sz="1600" dirty="0" err="1"/>
              <a:t>burned</a:t>
            </a:r>
            <a:r>
              <a:rPr lang="de-CH" sz="1600" dirty="0"/>
              <a:t> </a:t>
            </a:r>
            <a:r>
              <a:rPr lang="de-CH" sz="1600" dirty="0" err="1"/>
              <a:t>areas</a:t>
            </a:r>
            <a:r>
              <a:rPr lang="de-CH" sz="1600" dirty="0"/>
              <a:t> and </a:t>
            </a:r>
            <a:r>
              <a:rPr lang="de-CH" sz="1600" dirty="0" err="1"/>
              <a:t>fire</a:t>
            </a:r>
            <a:r>
              <a:rPr lang="de-CH" sz="1600" dirty="0"/>
              <a:t> </a:t>
            </a:r>
            <a:r>
              <a:rPr lang="de-CH" sz="1600" dirty="0" err="1"/>
              <a:t>severity</a:t>
            </a:r>
            <a:endParaRPr lang="de-CH" sz="1600" dirty="0"/>
          </a:p>
          <a:p>
            <a:r>
              <a:rPr lang="de-CH" sz="1600" b="1" dirty="0"/>
              <a:t>MSAVI</a:t>
            </a:r>
            <a:r>
              <a:rPr lang="de-CH" sz="1600" dirty="0"/>
              <a:t> (Qi et al., 1994): </a:t>
            </a:r>
            <a:r>
              <a:rPr lang="de-CH" sz="1600" dirty="0" err="1"/>
              <a:t>corrects</a:t>
            </a:r>
            <a:r>
              <a:rPr lang="de-CH" sz="1600" dirty="0"/>
              <a:t> </a:t>
            </a:r>
            <a:r>
              <a:rPr lang="de-CH" sz="1600" dirty="0" err="1"/>
              <a:t>soil</a:t>
            </a:r>
            <a:r>
              <a:rPr lang="de-CH" sz="1600" dirty="0"/>
              <a:t> </a:t>
            </a:r>
            <a:r>
              <a:rPr lang="de-CH" sz="1600" dirty="0" err="1"/>
              <a:t>influence</a:t>
            </a:r>
            <a:r>
              <a:rPr lang="de-CH" sz="1600" dirty="0"/>
              <a:t> in </a:t>
            </a:r>
            <a:r>
              <a:rPr lang="de-CH" sz="1600" dirty="0" err="1"/>
              <a:t>sparsely</a:t>
            </a:r>
            <a:r>
              <a:rPr lang="de-CH" sz="1600" dirty="0"/>
              <a:t> </a:t>
            </a:r>
            <a:r>
              <a:rPr lang="de-CH" sz="1600" dirty="0" err="1"/>
              <a:t>vegetated</a:t>
            </a:r>
            <a:r>
              <a:rPr lang="de-CH" sz="1600" dirty="0"/>
              <a:t> </a:t>
            </a:r>
            <a:r>
              <a:rPr lang="de-CH" sz="1600" dirty="0" err="1"/>
              <a:t>areas</a:t>
            </a:r>
            <a:r>
              <a:rPr lang="de-CH" sz="1600" dirty="0"/>
              <a:t>, </a:t>
            </a:r>
            <a:r>
              <a:rPr lang="de-CH" sz="1600" dirty="0" err="1"/>
              <a:t>useful</a:t>
            </a:r>
            <a:r>
              <a:rPr lang="de-CH" sz="1600" dirty="0"/>
              <a:t> in arid </a:t>
            </a:r>
            <a:r>
              <a:rPr lang="de-CH" sz="1600" dirty="0" err="1"/>
              <a:t>regions</a:t>
            </a:r>
            <a:endParaRPr lang="de-CH" sz="1600" dirty="0"/>
          </a:p>
          <a:p>
            <a:r>
              <a:rPr lang="de-CH" sz="1600" dirty="0"/>
              <a:t>In </a:t>
            </a:r>
            <a:r>
              <a:rPr lang="de-CH" sz="1600" dirty="0" err="1"/>
              <a:t>hyperspectral</a:t>
            </a:r>
            <a:r>
              <a:rPr lang="de-CH" sz="1600" dirty="0"/>
              <a:t> </a:t>
            </a:r>
            <a:r>
              <a:rPr lang="de-CH" sz="1600" dirty="0" err="1"/>
              <a:t>data</a:t>
            </a:r>
            <a:r>
              <a:rPr lang="de-CH" sz="1600" dirty="0"/>
              <a:t>, </a:t>
            </a:r>
            <a:r>
              <a:rPr lang="de-CH" sz="1600" dirty="0" err="1"/>
              <a:t>specialized</a:t>
            </a:r>
            <a:r>
              <a:rPr lang="de-CH" sz="1600" dirty="0"/>
              <a:t> </a:t>
            </a:r>
            <a:r>
              <a:rPr lang="de-CH" sz="1600" dirty="0" err="1"/>
              <a:t>indices</a:t>
            </a:r>
            <a:r>
              <a:rPr lang="de-CH" sz="1600" dirty="0"/>
              <a:t> </a:t>
            </a:r>
            <a:r>
              <a:rPr lang="de-CH" sz="1600" dirty="0" err="1"/>
              <a:t>detect</a:t>
            </a:r>
            <a:r>
              <a:rPr lang="de-CH" sz="1600" dirty="0"/>
              <a:t> </a:t>
            </a:r>
            <a:r>
              <a:rPr lang="de-CH" sz="1600" dirty="0" err="1"/>
              <a:t>narrow</a:t>
            </a:r>
            <a:r>
              <a:rPr lang="de-CH" sz="1600" dirty="0"/>
              <a:t> </a:t>
            </a:r>
            <a:r>
              <a:rPr lang="de-CH" sz="1600" dirty="0" err="1"/>
              <a:t>absorption</a:t>
            </a:r>
            <a:r>
              <a:rPr lang="de-CH" sz="1600" dirty="0"/>
              <a:t> </a:t>
            </a:r>
            <a:r>
              <a:rPr lang="de-CH" sz="1600" dirty="0" err="1"/>
              <a:t>features</a:t>
            </a:r>
            <a:r>
              <a:rPr lang="de-CH" sz="1600" dirty="0"/>
              <a:t>:</a:t>
            </a:r>
          </a:p>
          <a:p>
            <a:r>
              <a:rPr lang="de-CH" sz="1600" b="1" dirty="0"/>
              <a:t>PRI</a:t>
            </a:r>
            <a:r>
              <a:rPr lang="de-CH" sz="1600" dirty="0"/>
              <a:t> (Gamon et al., 1992) </a:t>
            </a:r>
            <a:r>
              <a:rPr lang="de-CH" sz="1600" dirty="0" err="1"/>
              <a:t>for</a:t>
            </a:r>
            <a:r>
              <a:rPr lang="de-CH" sz="1600" dirty="0"/>
              <a:t> </a:t>
            </a:r>
            <a:r>
              <a:rPr lang="de-CH" sz="1600" dirty="0" err="1"/>
              <a:t>photosynthetic</a:t>
            </a:r>
            <a:r>
              <a:rPr lang="de-CH" sz="1600" dirty="0"/>
              <a:t> </a:t>
            </a:r>
            <a:r>
              <a:rPr lang="de-CH" sz="1600" dirty="0" err="1"/>
              <a:t>efficiency</a:t>
            </a:r>
            <a:endParaRPr lang="de-CH" sz="1600" dirty="0"/>
          </a:p>
          <a:p>
            <a:r>
              <a:rPr lang="de-CH" sz="1600" b="1" dirty="0" err="1"/>
              <a:t>Red-edge</a:t>
            </a:r>
            <a:r>
              <a:rPr lang="de-CH" sz="1600" b="1" dirty="0"/>
              <a:t> </a:t>
            </a:r>
            <a:r>
              <a:rPr lang="de-CH" sz="1600" b="1" dirty="0" err="1"/>
              <a:t>indices</a:t>
            </a:r>
            <a:r>
              <a:rPr lang="de-CH" sz="1600" dirty="0"/>
              <a:t> </a:t>
            </a:r>
            <a:r>
              <a:rPr lang="de-CH" sz="1600" dirty="0" err="1"/>
              <a:t>for</a:t>
            </a:r>
            <a:r>
              <a:rPr lang="de-CH" sz="1600" dirty="0"/>
              <a:t> </a:t>
            </a:r>
            <a:r>
              <a:rPr lang="de-CH" sz="1600" dirty="0" err="1"/>
              <a:t>chlorophyll</a:t>
            </a:r>
            <a:r>
              <a:rPr lang="de-CH" sz="1600" dirty="0"/>
              <a:t> </a:t>
            </a:r>
            <a:r>
              <a:rPr lang="de-CH" sz="1600" dirty="0" err="1"/>
              <a:t>concentration</a:t>
            </a:r>
            <a:r>
              <a:rPr lang="de-CH" sz="1600" dirty="0"/>
              <a:t> (</a:t>
            </a:r>
            <a:r>
              <a:rPr lang="de-CH" sz="1600" dirty="0" err="1"/>
              <a:t>Delegido</a:t>
            </a:r>
            <a:r>
              <a:rPr lang="de-CH" sz="1600" dirty="0"/>
              <a:t> et al., 2011)</a:t>
            </a:r>
          </a:p>
          <a:p>
            <a:r>
              <a:rPr lang="de-CH" sz="1600" dirty="0"/>
              <a:t>Indices </a:t>
            </a:r>
            <a:r>
              <a:rPr lang="de-CH" sz="1600" dirty="0" err="1"/>
              <a:t>are</a:t>
            </a:r>
            <a:r>
              <a:rPr lang="de-CH" sz="1600" dirty="0"/>
              <a:t> </a:t>
            </a:r>
            <a:r>
              <a:rPr lang="de-CH" sz="1600" dirty="0" err="1"/>
              <a:t>computationally</a:t>
            </a:r>
            <a:r>
              <a:rPr lang="de-CH" sz="1600" dirty="0"/>
              <a:t> simple and </a:t>
            </a:r>
            <a:r>
              <a:rPr lang="de-CH" sz="1600" dirty="0" err="1"/>
              <a:t>effective</a:t>
            </a:r>
            <a:r>
              <a:rPr lang="de-CH" sz="1600" dirty="0"/>
              <a:t> </a:t>
            </a:r>
            <a:r>
              <a:rPr lang="de-CH" sz="1600" dirty="0" err="1"/>
              <a:t>for</a:t>
            </a:r>
            <a:r>
              <a:rPr lang="de-CH" sz="1600" dirty="0"/>
              <a:t> global </a:t>
            </a:r>
            <a:r>
              <a:rPr lang="de-CH" sz="1600" dirty="0" err="1"/>
              <a:t>vegetation</a:t>
            </a:r>
            <a:r>
              <a:rPr lang="de-CH" sz="1600" dirty="0"/>
              <a:t> </a:t>
            </a:r>
            <a:r>
              <a:rPr lang="de-CH" sz="1600" dirty="0" err="1"/>
              <a:t>monitoring</a:t>
            </a:r>
            <a:r>
              <a:rPr lang="de-CH" sz="1600" dirty="0"/>
              <a:t>, </a:t>
            </a:r>
            <a:r>
              <a:rPr lang="de-CH" sz="1600" dirty="0" err="1"/>
              <a:t>drought</a:t>
            </a:r>
            <a:r>
              <a:rPr lang="de-CH" sz="1600" dirty="0"/>
              <a:t> </a:t>
            </a:r>
            <a:r>
              <a:rPr lang="de-CH" sz="1600" dirty="0" err="1"/>
              <a:t>detection</a:t>
            </a:r>
            <a:r>
              <a:rPr lang="de-CH" sz="1600" dirty="0"/>
              <a:t>, </a:t>
            </a:r>
            <a:r>
              <a:rPr lang="de-CH" sz="1600" dirty="0" err="1"/>
              <a:t>deforestation</a:t>
            </a:r>
            <a:r>
              <a:rPr lang="de-CH" sz="1600" dirty="0"/>
              <a:t> </a:t>
            </a:r>
            <a:r>
              <a:rPr lang="de-CH" sz="1600" dirty="0" err="1"/>
              <a:t>mapping</a:t>
            </a:r>
            <a:r>
              <a:rPr lang="de-CH" sz="1600" dirty="0"/>
              <a:t>, and </a:t>
            </a:r>
            <a:r>
              <a:rPr lang="de-CH" sz="1600" dirty="0" err="1"/>
              <a:t>yield</a:t>
            </a:r>
            <a:r>
              <a:rPr lang="de-CH" sz="1600" dirty="0"/>
              <a:t> </a:t>
            </a:r>
            <a:r>
              <a:rPr lang="de-CH" sz="1600" dirty="0" err="1"/>
              <a:t>estimation</a:t>
            </a:r>
            <a:endParaRPr lang="de-CH" sz="1600" dirty="0"/>
          </a:p>
          <a:p>
            <a:r>
              <a:rPr lang="de-CH" sz="1600" dirty="0" err="1"/>
              <a:t>Limitations</a:t>
            </a:r>
            <a:r>
              <a:rPr lang="de-CH" sz="1600" dirty="0"/>
              <a:t> </a:t>
            </a:r>
            <a:r>
              <a:rPr lang="de-CH" sz="1600" dirty="0" err="1"/>
              <a:t>include</a:t>
            </a:r>
            <a:r>
              <a:rPr lang="de-CH" sz="1600" dirty="0"/>
              <a:t> </a:t>
            </a:r>
            <a:r>
              <a:rPr lang="de-CH" sz="1600" dirty="0" err="1"/>
              <a:t>atmospheric</a:t>
            </a:r>
            <a:r>
              <a:rPr lang="de-CH" sz="1600" dirty="0"/>
              <a:t> </a:t>
            </a:r>
            <a:r>
              <a:rPr lang="de-CH" sz="1600" dirty="0" err="1"/>
              <a:t>interference</a:t>
            </a:r>
            <a:r>
              <a:rPr lang="de-CH" sz="1600" dirty="0"/>
              <a:t>, </a:t>
            </a:r>
            <a:r>
              <a:rPr lang="de-CH" sz="1600" dirty="0" err="1"/>
              <a:t>calibration</a:t>
            </a:r>
            <a:r>
              <a:rPr lang="de-CH" sz="1600" dirty="0"/>
              <a:t> </a:t>
            </a:r>
            <a:r>
              <a:rPr lang="de-CH" sz="1600" dirty="0" err="1"/>
              <a:t>issues</a:t>
            </a:r>
            <a:r>
              <a:rPr lang="de-CH" sz="1600" dirty="0"/>
              <a:t>, and </a:t>
            </a:r>
            <a:r>
              <a:rPr lang="de-CH" sz="1600" dirty="0" err="1"/>
              <a:t>saturation</a:t>
            </a:r>
            <a:r>
              <a:rPr lang="de-CH" sz="1600" dirty="0"/>
              <a:t> in </a:t>
            </a:r>
            <a:r>
              <a:rPr lang="de-CH" sz="1600" dirty="0" err="1"/>
              <a:t>dense</a:t>
            </a:r>
            <a:r>
              <a:rPr lang="de-CH" sz="1600" dirty="0"/>
              <a:t> </a:t>
            </a:r>
            <a:r>
              <a:rPr lang="de-CH" sz="1600" dirty="0" err="1"/>
              <a:t>vegetation</a:t>
            </a:r>
            <a:endParaRPr lang="de-CH" sz="1600" dirty="0"/>
          </a:p>
          <a:p>
            <a:r>
              <a:rPr lang="de-CH" sz="1600" dirty="0" err="1"/>
              <a:t>Despite</a:t>
            </a:r>
            <a:r>
              <a:rPr lang="de-CH" sz="1600" dirty="0"/>
              <a:t> </a:t>
            </a:r>
            <a:r>
              <a:rPr lang="de-CH" sz="1600" dirty="0" err="1"/>
              <a:t>challenges</a:t>
            </a:r>
            <a:r>
              <a:rPr lang="de-CH" sz="1600" dirty="0"/>
              <a:t>, </a:t>
            </a:r>
            <a:r>
              <a:rPr lang="de-CH" sz="1600" dirty="0" err="1"/>
              <a:t>spectral</a:t>
            </a:r>
            <a:r>
              <a:rPr lang="de-CH" sz="1600" dirty="0"/>
              <a:t> </a:t>
            </a:r>
            <a:r>
              <a:rPr lang="de-CH" sz="1600" dirty="0" err="1"/>
              <a:t>indices</a:t>
            </a:r>
            <a:r>
              <a:rPr lang="de-CH" sz="1600" dirty="0"/>
              <a:t> </a:t>
            </a:r>
            <a:r>
              <a:rPr lang="de-CH" sz="1600" dirty="0" err="1"/>
              <a:t>remain</a:t>
            </a:r>
            <a:r>
              <a:rPr lang="de-CH" sz="1600" dirty="0"/>
              <a:t> fundamental </a:t>
            </a:r>
            <a:r>
              <a:rPr lang="de-CH" sz="1600" dirty="0" err="1"/>
              <a:t>tools</a:t>
            </a:r>
            <a:r>
              <a:rPr lang="de-CH" sz="1600" dirty="0"/>
              <a:t> in remote </a:t>
            </a:r>
            <a:r>
              <a:rPr lang="de-CH" sz="1600" dirty="0" err="1"/>
              <a:t>sensing</a:t>
            </a:r>
            <a:endParaRPr lang="de-CH" sz="1600" dirty="0"/>
          </a:p>
        </p:txBody>
      </p:sp>
    </p:spTree>
    <p:extLst>
      <p:ext uri="{BB962C8B-B14F-4D97-AF65-F5344CB8AC3E}">
        <p14:creationId xmlns:p14="http://schemas.microsoft.com/office/powerpoint/2010/main" val="33975475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EA6D-7EC9-9B33-3860-E45B40CDFDDD}"/>
              </a:ext>
            </a:extLst>
          </p:cNvPr>
          <p:cNvSpPr>
            <a:spLocks noGrp="1"/>
          </p:cNvSpPr>
          <p:nvPr>
            <p:ph type="title"/>
          </p:nvPr>
        </p:nvSpPr>
        <p:spPr/>
        <p:txBody>
          <a:bodyPr/>
          <a:lstStyle/>
          <a:p>
            <a:r>
              <a:rPr lang="en-US" dirty="0"/>
              <a:t>Active Sensors</a:t>
            </a:r>
            <a:endParaRPr lang="de-CH" dirty="0"/>
          </a:p>
        </p:txBody>
      </p:sp>
      <p:sp>
        <p:nvSpPr>
          <p:cNvPr id="3" name="Content Placeholder 2">
            <a:extLst>
              <a:ext uri="{FF2B5EF4-FFF2-40B4-BE49-F238E27FC236}">
                <a16:creationId xmlns:a16="http://schemas.microsoft.com/office/drawing/2014/main" id="{D1DCB1E6-B804-2EC3-41D7-2FBDC4B4BE27}"/>
              </a:ext>
            </a:extLst>
          </p:cNvPr>
          <p:cNvSpPr>
            <a:spLocks noGrp="1"/>
          </p:cNvSpPr>
          <p:nvPr>
            <p:ph idx="1"/>
          </p:nvPr>
        </p:nvSpPr>
        <p:spPr/>
        <p:txBody>
          <a:bodyPr>
            <a:normAutofit fontScale="70000" lnSpcReduction="20000"/>
          </a:bodyPr>
          <a:lstStyle/>
          <a:p>
            <a:r>
              <a:rPr lang="en-US" dirty="0"/>
              <a:t>Active remote sensing systems transmit their own energy and record the backscattered response</a:t>
            </a:r>
          </a:p>
          <a:p>
            <a:r>
              <a:rPr lang="en-US" dirty="0"/>
              <a:t>Operate independently of sunlight, usable day and night, and penetrate clouds, haze, and smoke</a:t>
            </a:r>
          </a:p>
          <a:p>
            <a:r>
              <a:rPr lang="en-US" dirty="0"/>
              <a:t>Radar is the most widely used active sensing technology, working in the microwave spectrum</a:t>
            </a:r>
          </a:p>
          <a:p>
            <a:r>
              <a:rPr lang="en-US" dirty="0"/>
              <a:t>Lidar uses laser pulses in visible/NIR range, mainly for DSM, DEM, topographic mapping, and vegetation structure analysis</a:t>
            </a:r>
          </a:p>
          <a:p>
            <a:r>
              <a:rPr lang="en-US" dirty="0"/>
              <a:t>Radar sensitivity: surface roughness, moisture content, dielectric properties</a:t>
            </a:r>
          </a:p>
          <a:p>
            <a:r>
              <a:rPr lang="en-US" dirty="0"/>
              <a:t>Early radar (1930s–40s) showed object detection with radio waves; side-looking airborne radar (SLAR) in 1950s enabled systematic Earth imaging</a:t>
            </a:r>
          </a:p>
          <a:p>
            <a:r>
              <a:rPr lang="en-US" dirty="0"/>
              <a:t>Lidar measures return time of laser pulses → very high vertical resolution of canopy and terrain</a:t>
            </a:r>
          </a:p>
          <a:p>
            <a:r>
              <a:rPr lang="en-US" dirty="0"/>
              <a:t>Lidar limited in spatial coverage from satellites but essential in airborne campaigns</a:t>
            </a:r>
          </a:p>
          <a:p>
            <a:r>
              <a:rPr lang="en-US" dirty="0"/>
              <a:t>Radar provides global satellite coverage and is a cornerstone of Earth observation</a:t>
            </a:r>
          </a:p>
        </p:txBody>
      </p:sp>
    </p:spTree>
    <p:extLst>
      <p:ext uri="{BB962C8B-B14F-4D97-AF65-F5344CB8AC3E}">
        <p14:creationId xmlns:p14="http://schemas.microsoft.com/office/powerpoint/2010/main" val="4163770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60033-EA93-56EF-0F8A-DFBF785AE736}"/>
              </a:ext>
            </a:extLst>
          </p:cNvPr>
          <p:cNvSpPr>
            <a:spLocks noGrp="1"/>
          </p:cNvSpPr>
          <p:nvPr>
            <p:ph type="title"/>
          </p:nvPr>
        </p:nvSpPr>
        <p:spPr>
          <a:xfrm>
            <a:off x="5927876" y="304801"/>
            <a:ext cx="5781521" cy="693283"/>
          </a:xfrm>
        </p:spPr>
        <p:txBody>
          <a:bodyPr anchor="b">
            <a:normAutofit/>
          </a:bodyPr>
          <a:lstStyle/>
          <a:p>
            <a:r>
              <a:rPr lang="en-US" sz="4000" dirty="0"/>
              <a:t>Basic Principles of Radar</a:t>
            </a:r>
            <a:endParaRPr lang="de-CH" sz="4000" dirty="0"/>
          </a:p>
        </p:txBody>
      </p:sp>
      <p:sp>
        <p:nvSpPr>
          <p:cNvPr id="3" name="Content Placeholder 2">
            <a:extLst>
              <a:ext uri="{FF2B5EF4-FFF2-40B4-BE49-F238E27FC236}">
                <a16:creationId xmlns:a16="http://schemas.microsoft.com/office/drawing/2014/main" id="{064FA749-12B2-41C1-7805-7A5AD5155423}"/>
              </a:ext>
            </a:extLst>
          </p:cNvPr>
          <p:cNvSpPr>
            <a:spLocks noGrp="1"/>
          </p:cNvSpPr>
          <p:nvPr>
            <p:ph idx="1"/>
          </p:nvPr>
        </p:nvSpPr>
        <p:spPr>
          <a:xfrm>
            <a:off x="6096000" y="1138918"/>
            <a:ext cx="5291663" cy="4891768"/>
          </a:xfrm>
        </p:spPr>
        <p:txBody>
          <a:bodyPr>
            <a:normAutofit fontScale="85000" lnSpcReduction="20000"/>
          </a:bodyPr>
          <a:lstStyle/>
          <a:p>
            <a:r>
              <a:rPr lang="en-US" sz="1800" dirty="0"/>
              <a:t>Radar (</a:t>
            </a:r>
            <a:r>
              <a:rPr lang="en-US" sz="1800" dirty="0" err="1"/>
              <a:t>RAdio</a:t>
            </a:r>
            <a:r>
              <a:rPr lang="en-US" sz="1800" dirty="0"/>
              <a:t> Detection And Ranging) is an active remote sensing system transmitting microwave pulses and recording backscatter from Earth’s surface</a:t>
            </a:r>
          </a:p>
          <a:p>
            <a:r>
              <a:rPr lang="en-US" sz="1800" dirty="0"/>
              <a:t>Unlike passive optical sensors, radar generates its own illumination → independent of sunlight, unaffected by clouds, haze, or smoke → provides consistent all-weather, day-and-night observations</a:t>
            </a:r>
          </a:p>
          <a:p>
            <a:r>
              <a:rPr lang="en-US" sz="1800" dirty="0"/>
              <a:t>Origins in early 20th century radio wave experiments; rapid development in 1930s–40s for military applications (aircraft detection, navigation) with pioneers such as Robert Watson-Watt</a:t>
            </a:r>
          </a:p>
          <a:p>
            <a:r>
              <a:rPr lang="en-US" sz="1800" dirty="0"/>
              <a:t>Post-WWII radar adapted for scientific uses, including meteorology and geoscience</a:t>
            </a:r>
          </a:p>
          <a:p>
            <a:r>
              <a:rPr lang="en-US" sz="1800" dirty="0"/>
              <a:t>1950s: introduction of Side-Looking Airborne Radar (SLAR) providing continuous ground imagery; limited azimuth resolution due to antenna size constraints</a:t>
            </a:r>
          </a:p>
          <a:p>
            <a:r>
              <a:rPr lang="en-US" sz="1800" dirty="0"/>
              <a:t>Breakthrough with </a:t>
            </a:r>
            <a:r>
              <a:rPr lang="en-US" sz="1800" b="1" dirty="0"/>
              <a:t>Synthetic Aperture Radar (SAR)</a:t>
            </a:r>
            <a:r>
              <a:rPr lang="en-US" sz="1800" dirty="0"/>
              <a:t>: uses platform motion to synthesize a long antenna, greatly improving resolution</a:t>
            </a:r>
          </a:p>
          <a:p>
            <a:r>
              <a:rPr lang="en-US" sz="1800" dirty="0"/>
              <a:t>1978: NASA’s </a:t>
            </a:r>
            <a:r>
              <a:rPr lang="en-US" sz="1800" b="1" dirty="0" err="1"/>
              <a:t>Seasat</a:t>
            </a:r>
            <a:r>
              <a:rPr lang="en-US" sz="1800" dirty="0"/>
              <a:t> demonstrated feasibility of spaceborne SAR, proving global radar imaging from orbit</a:t>
            </a:r>
          </a:p>
          <a:p>
            <a:r>
              <a:rPr lang="en-US" sz="1800" dirty="0"/>
              <a:t>1990s: dedicated SAR missions (ESA ERS-1/2, Canada Radarsat-1) established systematic environmental monitoring and solidified radar’s role in Earth observation</a:t>
            </a:r>
          </a:p>
        </p:txBody>
      </p:sp>
      <p:pic>
        <p:nvPicPr>
          <p:cNvPr id="5" name="Grafik 7" descr="Israeli military radar is typical of the type of radar used for air traffic control. The antenna rotates at a steady rate, sweeping the local airspace with a narrow vertical fan-shaped beam, to detect aircraft at all altitudes.">
            <a:extLst>
              <a:ext uri="{FF2B5EF4-FFF2-40B4-BE49-F238E27FC236}">
                <a16:creationId xmlns:a16="http://schemas.microsoft.com/office/drawing/2014/main" id="{41F3BCC1-FBCD-B902-7AE2-281ED98B196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545366" cy="6030686"/>
          </a:xfrm>
          <a:prstGeom prst="rect">
            <a:avLst/>
          </a:prstGeom>
          <a:noFill/>
          <a:ln>
            <a:noFill/>
          </a:ln>
        </p:spPr>
      </p:pic>
      <p:sp>
        <p:nvSpPr>
          <p:cNvPr id="7" name="TextBox 6">
            <a:extLst>
              <a:ext uri="{FF2B5EF4-FFF2-40B4-BE49-F238E27FC236}">
                <a16:creationId xmlns:a16="http://schemas.microsoft.com/office/drawing/2014/main" id="{60FB5C5F-A703-36E0-E017-EFEF5000E16D}"/>
              </a:ext>
            </a:extLst>
          </p:cNvPr>
          <p:cNvSpPr txBox="1"/>
          <p:nvPr/>
        </p:nvSpPr>
        <p:spPr>
          <a:xfrm>
            <a:off x="0" y="6171520"/>
            <a:ext cx="5545366" cy="400110"/>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Radar of the type used for detection of aircraft. It rotates steadily, sweeping the airspace with a narrow beam. Air Force Museum, </a:t>
            </a:r>
            <a:r>
              <a:rPr lang="en-US" sz="1000" kern="0" dirty="0" err="1">
                <a:effectLst/>
                <a:latin typeface="Calibri" panose="020F0502020204030204" pitchFamily="34" charset="0"/>
                <a:ea typeface="Aptos" panose="020B0004020202020204" pitchFamily="34" charset="0"/>
              </a:rPr>
              <a:t>Hatzerim</a:t>
            </a:r>
            <a:r>
              <a:rPr lang="en-US" sz="1000" kern="0" dirty="0">
                <a:effectLst/>
                <a:latin typeface="Calibri" panose="020F0502020204030204" pitchFamily="34" charset="0"/>
                <a:ea typeface="Aptos" panose="020B0004020202020204" pitchFamily="34" charset="0"/>
              </a:rPr>
              <a:t>, Israel. Source: </a:t>
            </a:r>
            <a:r>
              <a:rPr lang="en-US" sz="1000" u="sng" kern="0" dirty="0">
                <a:solidFill>
                  <a:srgbClr val="0000FF"/>
                </a:solidFill>
                <a:effectLst/>
                <a:latin typeface="Calibri" panose="020F0502020204030204" pitchFamily="34" charset="0"/>
                <a:ea typeface="Aptos" panose="020B0004020202020204" pitchFamily="34" charset="0"/>
                <a:hlinkClick r:id="rId3"/>
              </a:rPr>
              <a:t>Wikipedia</a:t>
            </a:r>
            <a:endParaRPr lang="de-CH" sz="1000" dirty="0"/>
          </a:p>
        </p:txBody>
      </p:sp>
    </p:spTree>
    <p:extLst>
      <p:ext uri="{BB962C8B-B14F-4D97-AF65-F5344CB8AC3E}">
        <p14:creationId xmlns:p14="http://schemas.microsoft.com/office/powerpoint/2010/main" val="37985007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C3998-19F8-0C56-6A4C-EFBDE28169D7}"/>
              </a:ext>
            </a:extLst>
          </p:cNvPr>
          <p:cNvSpPr>
            <a:spLocks noGrp="1"/>
          </p:cNvSpPr>
          <p:nvPr>
            <p:ph type="title"/>
          </p:nvPr>
        </p:nvSpPr>
        <p:spPr/>
        <p:txBody>
          <a:bodyPr/>
          <a:lstStyle/>
          <a:p>
            <a:r>
              <a:rPr lang="en-US" dirty="0"/>
              <a:t>Basic Principles of Radar</a:t>
            </a:r>
            <a:endParaRPr lang="de-CH" dirty="0"/>
          </a:p>
        </p:txBody>
      </p:sp>
      <p:sp>
        <p:nvSpPr>
          <p:cNvPr id="3" name="Content Placeholder 2">
            <a:extLst>
              <a:ext uri="{FF2B5EF4-FFF2-40B4-BE49-F238E27FC236}">
                <a16:creationId xmlns:a16="http://schemas.microsoft.com/office/drawing/2014/main" id="{38BA076B-68DC-8BA7-10BC-48C524D78C65}"/>
              </a:ext>
            </a:extLst>
          </p:cNvPr>
          <p:cNvSpPr>
            <a:spLocks noGrp="1"/>
          </p:cNvSpPr>
          <p:nvPr>
            <p:ph idx="1"/>
          </p:nvPr>
        </p:nvSpPr>
        <p:spPr>
          <a:xfrm>
            <a:off x="6700782" y="1825625"/>
            <a:ext cx="4653017" cy="4351338"/>
          </a:xfrm>
        </p:spPr>
        <p:txBody>
          <a:bodyPr/>
          <a:lstStyle/>
          <a:p>
            <a:r>
              <a:rPr lang="en-US" dirty="0"/>
              <a:t>transmitting microwave pulses</a:t>
            </a:r>
          </a:p>
          <a:p>
            <a:r>
              <a:rPr lang="en-US" dirty="0"/>
              <a:t>recording backscattered energy</a:t>
            </a:r>
          </a:p>
          <a:p>
            <a:r>
              <a:rPr lang="en-US" dirty="0"/>
              <a:t>using system geometry and wavelength to capture information about the Earth’s surface </a:t>
            </a:r>
          </a:p>
          <a:p>
            <a:pPr marL="0" indent="0">
              <a:buNone/>
            </a:pPr>
            <a:endParaRPr lang="en-US" dirty="0"/>
          </a:p>
          <a:p>
            <a:pPr marL="0" indent="0">
              <a:buNone/>
            </a:pPr>
            <a:r>
              <a:rPr lang="en-US" sz="1800" dirty="0"/>
              <a:t>  (Torres et al., 2012)</a:t>
            </a:r>
            <a:endParaRPr lang="de-CH" sz="1800" dirty="0"/>
          </a:p>
          <a:p>
            <a:endParaRPr lang="de-CH" dirty="0"/>
          </a:p>
        </p:txBody>
      </p:sp>
      <p:pic>
        <p:nvPicPr>
          <p:cNvPr id="4" name="Grafik 1" descr="Ein Bild, das Entwurf, Zeichnung, Kunst, Darstellung enthält.&#10;&#10;KI-generierte Inhalte können fehlerhaft sein.">
            <a:extLst>
              <a:ext uri="{FF2B5EF4-FFF2-40B4-BE49-F238E27FC236}">
                <a16:creationId xmlns:a16="http://schemas.microsoft.com/office/drawing/2014/main" id="{F7EB61FA-0665-6A7D-694D-53F617AAAAB8}"/>
              </a:ext>
            </a:extLst>
          </p:cNvPr>
          <p:cNvPicPr>
            <a:picLocks noChangeAspect="1"/>
          </p:cNvPicPr>
          <p:nvPr/>
        </p:nvPicPr>
        <p:blipFill>
          <a:blip r:embed="rId2"/>
          <a:stretch>
            <a:fillRect/>
          </a:stretch>
        </p:blipFill>
        <p:spPr>
          <a:xfrm>
            <a:off x="838200" y="1825625"/>
            <a:ext cx="5862583" cy="3225346"/>
          </a:xfrm>
          <a:prstGeom prst="rect">
            <a:avLst/>
          </a:prstGeom>
        </p:spPr>
      </p:pic>
      <p:sp>
        <p:nvSpPr>
          <p:cNvPr id="6" name="TextBox 5">
            <a:extLst>
              <a:ext uri="{FF2B5EF4-FFF2-40B4-BE49-F238E27FC236}">
                <a16:creationId xmlns:a16="http://schemas.microsoft.com/office/drawing/2014/main" id="{4F68636C-1C04-EE70-3C5E-010969C2E9D4}"/>
              </a:ext>
            </a:extLst>
          </p:cNvPr>
          <p:cNvSpPr txBox="1"/>
          <p:nvPr/>
        </p:nvSpPr>
        <p:spPr>
          <a:xfrm>
            <a:off x="721491" y="5244635"/>
            <a:ext cx="6096000" cy="246221"/>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Echoes received back by the Antenna (European Space Agency, 2007)</a:t>
            </a:r>
            <a:endParaRPr lang="de-CH" sz="1000" dirty="0"/>
          </a:p>
        </p:txBody>
      </p:sp>
    </p:spTree>
    <p:extLst>
      <p:ext uri="{BB962C8B-B14F-4D97-AF65-F5344CB8AC3E}">
        <p14:creationId xmlns:p14="http://schemas.microsoft.com/office/powerpoint/2010/main" val="17031178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EF6A9-84E9-87E0-371D-C3100EFBD5AA}"/>
              </a:ext>
            </a:extLst>
          </p:cNvPr>
          <p:cNvSpPr>
            <a:spLocks noGrp="1"/>
          </p:cNvSpPr>
          <p:nvPr>
            <p:ph type="title"/>
          </p:nvPr>
        </p:nvSpPr>
        <p:spPr/>
        <p:txBody>
          <a:bodyPr/>
          <a:lstStyle/>
          <a:p>
            <a:r>
              <a:rPr lang="de-DE" dirty="0" err="1"/>
              <a:t>Sidelooking</a:t>
            </a:r>
            <a:r>
              <a:rPr lang="de-DE" dirty="0"/>
              <a:t> Radar</a:t>
            </a:r>
            <a:endParaRPr lang="de-CH" dirty="0"/>
          </a:p>
        </p:txBody>
      </p:sp>
      <p:sp>
        <p:nvSpPr>
          <p:cNvPr id="3" name="Content Placeholder 2">
            <a:extLst>
              <a:ext uri="{FF2B5EF4-FFF2-40B4-BE49-F238E27FC236}">
                <a16:creationId xmlns:a16="http://schemas.microsoft.com/office/drawing/2014/main" id="{CBC0FEF7-EA06-4ACF-BB1F-5BF65C75913A}"/>
              </a:ext>
            </a:extLst>
          </p:cNvPr>
          <p:cNvSpPr>
            <a:spLocks noGrp="1"/>
          </p:cNvSpPr>
          <p:nvPr>
            <p:ph idx="1"/>
          </p:nvPr>
        </p:nvSpPr>
        <p:spPr>
          <a:xfrm>
            <a:off x="6604854" y="1825625"/>
            <a:ext cx="4748946" cy="4351338"/>
          </a:xfrm>
        </p:spPr>
        <p:txBody>
          <a:bodyPr>
            <a:normAutofit fontScale="85000" lnSpcReduction="20000"/>
          </a:bodyPr>
          <a:lstStyle/>
          <a:p>
            <a:r>
              <a:rPr lang="en-US" dirty="0"/>
              <a:t>Side-looking airborne radar (SLAR) was the first major advance in radar imaging</a:t>
            </a:r>
          </a:p>
          <a:p>
            <a:r>
              <a:rPr lang="en-US" dirty="0"/>
              <a:t>An aircraft-mounted antenna transmitted pulses obliquely to the ground and recorded backscatter to form images</a:t>
            </a:r>
          </a:p>
          <a:p>
            <a:r>
              <a:rPr lang="en-US" dirty="0"/>
              <a:t>Resolution limited by antenna length: higher altitude → wider footprint → reduced azimuth resolution</a:t>
            </a:r>
          </a:p>
          <a:p>
            <a:r>
              <a:rPr lang="en-US" dirty="0"/>
              <a:t>Constraint made SLAR unsuitable for high-resolution spaceborne applications</a:t>
            </a:r>
          </a:p>
        </p:txBody>
      </p:sp>
      <p:pic>
        <p:nvPicPr>
          <p:cNvPr id="4" name="Grafik 1" descr="Ein Bild, das Diagramm, Text, Reihe, Plan enthält.&#10;&#10;KI-generierte Inhalte können fehlerhaft sein.">
            <a:extLst>
              <a:ext uri="{FF2B5EF4-FFF2-40B4-BE49-F238E27FC236}">
                <a16:creationId xmlns:a16="http://schemas.microsoft.com/office/drawing/2014/main" id="{AA77756B-B070-C12E-E1B8-98BEF7E89256}"/>
              </a:ext>
            </a:extLst>
          </p:cNvPr>
          <p:cNvPicPr>
            <a:picLocks noChangeAspect="1"/>
          </p:cNvPicPr>
          <p:nvPr/>
        </p:nvPicPr>
        <p:blipFill>
          <a:blip r:embed="rId2"/>
          <a:stretch>
            <a:fillRect/>
          </a:stretch>
        </p:blipFill>
        <p:spPr>
          <a:xfrm>
            <a:off x="838200" y="1690687"/>
            <a:ext cx="5766654" cy="4486275"/>
          </a:xfrm>
          <a:prstGeom prst="rect">
            <a:avLst/>
          </a:prstGeom>
        </p:spPr>
      </p:pic>
      <p:sp>
        <p:nvSpPr>
          <p:cNvPr id="6" name="TextBox 5">
            <a:extLst>
              <a:ext uri="{FF2B5EF4-FFF2-40B4-BE49-F238E27FC236}">
                <a16:creationId xmlns:a16="http://schemas.microsoft.com/office/drawing/2014/main" id="{5E565DFD-9E66-7AAD-9E06-CFDDB57368AC}"/>
              </a:ext>
            </a:extLst>
          </p:cNvPr>
          <p:cNvSpPr txBox="1"/>
          <p:nvPr/>
        </p:nvSpPr>
        <p:spPr>
          <a:xfrm>
            <a:off x="673527" y="6246654"/>
            <a:ext cx="6096000" cy="246221"/>
          </a:xfrm>
          <a:prstGeom prst="rect">
            <a:avLst/>
          </a:prstGeom>
          <a:noFill/>
        </p:spPr>
        <p:txBody>
          <a:bodyPr wrap="square">
            <a:spAutoFit/>
          </a:bodyPr>
          <a:lstStyle/>
          <a:p>
            <a:pPr algn="just">
              <a:spcAft>
                <a:spcPts val="1000"/>
              </a:spcAft>
              <a:buNone/>
            </a:pPr>
            <a:r>
              <a:rPr lang="en-US" sz="1000" i="1" dirty="0">
                <a:solidFill>
                  <a:srgbClr val="0E2841"/>
                </a:solidFill>
                <a:effectLst/>
                <a:latin typeface="Calibri" panose="020F0502020204030204" pitchFamily="34" charset="0"/>
                <a:ea typeface="Aptos" panose="020B0004020202020204" pitchFamily="34" charset="0"/>
              </a:rPr>
              <a:t>Imaging geometry for a side-looking radar system (Van Zyl &amp; Kim, 2011)</a:t>
            </a:r>
            <a:endParaRPr lang="de-CH" sz="1000" i="1" dirty="0">
              <a:solidFill>
                <a:srgbClr val="0E2841"/>
              </a:solidFill>
              <a:effectLst/>
              <a:latin typeface="Calibri" panose="020F0502020204030204" pitchFamily="34" charset="0"/>
              <a:ea typeface="Aptos" panose="020B0004020202020204" pitchFamily="34" charset="0"/>
            </a:endParaRPr>
          </a:p>
        </p:txBody>
      </p:sp>
    </p:spTree>
    <p:extLst>
      <p:ext uri="{BB962C8B-B14F-4D97-AF65-F5344CB8AC3E}">
        <p14:creationId xmlns:p14="http://schemas.microsoft.com/office/powerpoint/2010/main" val="809623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39003F-C334-920C-0276-1A47B66F3DB5}"/>
              </a:ext>
            </a:extLst>
          </p:cNvPr>
          <p:cNvSpPr>
            <a:spLocks noGrp="1"/>
          </p:cNvSpPr>
          <p:nvPr>
            <p:ph type="title"/>
          </p:nvPr>
        </p:nvSpPr>
        <p:spPr/>
        <p:txBody>
          <a:bodyPr/>
          <a:lstStyle/>
          <a:p>
            <a:r>
              <a:rPr lang="de-DE" dirty="0" err="1"/>
              <a:t>Synthetic</a:t>
            </a:r>
            <a:r>
              <a:rPr lang="de-DE" dirty="0"/>
              <a:t> Aperture Radar (SAR)</a:t>
            </a:r>
            <a:endParaRPr lang="de-CH" dirty="0"/>
          </a:p>
        </p:txBody>
      </p:sp>
      <p:sp>
        <p:nvSpPr>
          <p:cNvPr id="3" name="Content Placeholder 2">
            <a:extLst>
              <a:ext uri="{FF2B5EF4-FFF2-40B4-BE49-F238E27FC236}">
                <a16:creationId xmlns:a16="http://schemas.microsoft.com/office/drawing/2014/main" id="{EB1B0DD0-13FC-9310-7058-0CD12E5C537E}"/>
              </a:ext>
            </a:extLst>
          </p:cNvPr>
          <p:cNvSpPr>
            <a:spLocks noGrp="1"/>
          </p:cNvSpPr>
          <p:nvPr>
            <p:ph idx="1"/>
          </p:nvPr>
        </p:nvSpPr>
        <p:spPr>
          <a:xfrm>
            <a:off x="7304314" y="1430791"/>
            <a:ext cx="4561116" cy="5062083"/>
          </a:xfrm>
        </p:spPr>
        <p:txBody>
          <a:bodyPr>
            <a:normAutofit fontScale="62500" lnSpcReduction="20000"/>
          </a:bodyPr>
          <a:lstStyle/>
          <a:p>
            <a:r>
              <a:rPr lang="de-CH" dirty="0" err="1"/>
              <a:t>Synthetic</a:t>
            </a:r>
            <a:r>
              <a:rPr lang="de-CH" dirty="0"/>
              <a:t> </a:t>
            </a:r>
            <a:r>
              <a:rPr lang="de-CH" dirty="0" err="1"/>
              <a:t>aperture</a:t>
            </a:r>
            <a:r>
              <a:rPr lang="de-CH" dirty="0"/>
              <a:t> </a:t>
            </a:r>
            <a:r>
              <a:rPr lang="de-CH" dirty="0" err="1"/>
              <a:t>principle</a:t>
            </a:r>
            <a:r>
              <a:rPr lang="de-CH" dirty="0"/>
              <a:t> </a:t>
            </a:r>
            <a:r>
              <a:rPr lang="de-CH" dirty="0" err="1"/>
              <a:t>invented</a:t>
            </a:r>
            <a:r>
              <a:rPr lang="de-CH" dirty="0"/>
              <a:t> </a:t>
            </a:r>
            <a:r>
              <a:rPr lang="de-CH" dirty="0" err="1"/>
              <a:t>by</a:t>
            </a:r>
            <a:r>
              <a:rPr lang="de-CH" dirty="0"/>
              <a:t> Carl Wiley in 1952</a:t>
            </a:r>
          </a:p>
          <a:p>
            <a:r>
              <a:rPr lang="de-CH" dirty="0" err="1"/>
              <a:t>Exploited</a:t>
            </a:r>
            <a:r>
              <a:rPr lang="de-CH" dirty="0"/>
              <a:t> Doppler </a:t>
            </a:r>
            <a:r>
              <a:rPr lang="de-CH" dirty="0" err="1"/>
              <a:t>frequency</a:t>
            </a:r>
            <a:r>
              <a:rPr lang="de-CH" dirty="0"/>
              <a:t> </a:t>
            </a:r>
            <a:r>
              <a:rPr lang="de-CH" dirty="0" err="1"/>
              <a:t>shifts</a:t>
            </a:r>
            <a:r>
              <a:rPr lang="de-CH" dirty="0"/>
              <a:t> </a:t>
            </a:r>
            <a:r>
              <a:rPr lang="de-CH" dirty="0" err="1"/>
              <a:t>from</a:t>
            </a:r>
            <a:r>
              <a:rPr lang="de-CH" dirty="0"/>
              <a:t> </a:t>
            </a:r>
            <a:r>
              <a:rPr lang="de-CH" dirty="0" err="1"/>
              <a:t>platform</a:t>
            </a:r>
            <a:r>
              <a:rPr lang="de-CH" dirty="0"/>
              <a:t> </a:t>
            </a:r>
            <a:r>
              <a:rPr lang="de-CH" dirty="0" err="1"/>
              <a:t>motion</a:t>
            </a:r>
            <a:r>
              <a:rPr lang="de-CH" dirty="0"/>
              <a:t> </a:t>
            </a:r>
            <a:r>
              <a:rPr lang="de-CH" dirty="0" err="1"/>
              <a:t>to</a:t>
            </a:r>
            <a:r>
              <a:rPr lang="de-CH" dirty="0"/>
              <a:t> </a:t>
            </a:r>
            <a:r>
              <a:rPr lang="de-CH" dirty="0" err="1"/>
              <a:t>synthetically</a:t>
            </a:r>
            <a:r>
              <a:rPr lang="de-CH" dirty="0"/>
              <a:t> </a:t>
            </a:r>
            <a:r>
              <a:rPr lang="de-CH" dirty="0" err="1"/>
              <a:t>extend</a:t>
            </a:r>
            <a:r>
              <a:rPr lang="de-CH" dirty="0"/>
              <a:t> </a:t>
            </a:r>
            <a:r>
              <a:rPr lang="de-CH" dirty="0" err="1"/>
              <a:t>antenna</a:t>
            </a:r>
            <a:r>
              <a:rPr lang="de-CH" dirty="0"/>
              <a:t> </a:t>
            </a:r>
            <a:r>
              <a:rPr lang="de-CH" dirty="0" err="1"/>
              <a:t>length</a:t>
            </a:r>
            <a:endParaRPr lang="de-CH" dirty="0"/>
          </a:p>
          <a:p>
            <a:r>
              <a:rPr lang="de-CH" dirty="0" err="1"/>
              <a:t>Coherent</a:t>
            </a:r>
            <a:r>
              <a:rPr lang="de-CH" dirty="0"/>
              <a:t> </a:t>
            </a:r>
            <a:r>
              <a:rPr lang="de-CH" dirty="0" err="1"/>
              <a:t>combination</a:t>
            </a:r>
            <a:r>
              <a:rPr lang="de-CH" dirty="0"/>
              <a:t> </a:t>
            </a:r>
            <a:r>
              <a:rPr lang="de-CH" dirty="0" err="1"/>
              <a:t>of</a:t>
            </a:r>
            <a:r>
              <a:rPr lang="de-CH" dirty="0"/>
              <a:t> </a:t>
            </a:r>
            <a:r>
              <a:rPr lang="de-CH" dirty="0" err="1"/>
              <a:t>successive</a:t>
            </a:r>
            <a:r>
              <a:rPr lang="de-CH" dirty="0"/>
              <a:t> </a:t>
            </a:r>
            <a:r>
              <a:rPr lang="de-CH" dirty="0" err="1"/>
              <a:t>radar</a:t>
            </a:r>
            <a:r>
              <a:rPr lang="de-CH" dirty="0"/>
              <a:t> </a:t>
            </a:r>
            <a:r>
              <a:rPr lang="de-CH" dirty="0" err="1"/>
              <a:t>pulses</a:t>
            </a:r>
            <a:r>
              <a:rPr lang="de-CH" dirty="0"/>
              <a:t> </a:t>
            </a:r>
            <a:r>
              <a:rPr lang="de-CH" dirty="0" err="1"/>
              <a:t>formed</a:t>
            </a:r>
            <a:r>
              <a:rPr lang="de-CH" dirty="0"/>
              <a:t> a “</a:t>
            </a:r>
            <a:r>
              <a:rPr lang="de-CH" dirty="0" err="1"/>
              <a:t>synthetic</a:t>
            </a:r>
            <a:r>
              <a:rPr lang="de-CH" dirty="0"/>
              <a:t>” </a:t>
            </a:r>
            <a:r>
              <a:rPr lang="de-CH" dirty="0" err="1"/>
              <a:t>antenna</a:t>
            </a:r>
            <a:r>
              <a:rPr lang="de-CH" dirty="0"/>
              <a:t>, </a:t>
            </a:r>
            <a:r>
              <a:rPr lang="de-CH" dirty="0" err="1"/>
              <a:t>enabling</a:t>
            </a:r>
            <a:r>
              <a:rPr lang="de-CH" dirty="0"/>
              <a:t> </a:t>
            </a:r>
            <a:r>
              <a:rPr lang="de-CH" dirty="0" err="1"/>
              <a:t>much</a:t>
            </a:r>
            <a:r>
              <a:rPr lang="de-CH" dirty="0"/>
              <a:t> </a:t>
            </a:r>
            <a:r>
              <a:rPr lang="de-CH" dirty="0" err="1"/>
              <a:t>finer</a:t>
            </a:r>
            <a:r>
              <a:rPr lang="de-CH" dirty="0"/>
              <a:t> </a:t>
            </a:r>
            <a:r>
              <a:rPr lang="de-CH" dirty="0" err="1"/>
              <a:t>azimuth</a:t>
            </a:r>
            <a:r>
              <a:rPr lang="de-CH" dirty="0"/>
              <a:t> </a:t>
            </a:r>
            <a:r>
              <a:rPr lang="de-CH" dirty="0" err="1"/>
              <a:t>resolution</a:t>
            </a:r>
            <a:r>
              <a:rPr lang="de-CH" dirty="0"/>
              <a:t> </a:t>
            </a:r>
            <a:r>
              <a:rPr lang="de-CH" dirty="0" err="1"/>
              <a:t>than</a:t>
            </a:r>
            <a:r>
              <a:rPr lang="de-CH" dirty="0"/>
              <a:t> </a:t>
            </a:r>
            <a:r>
              <a:rPr lang="de-CH" dirty="0" err="1"/>
              <a:t>physical</a:t>
            </a:r>
            <a:r>
              <a:rPr lang="de-CH" dirty="0"/>
              <a:t> </a:t>
            </a:r>
            <a:r>
              <a:rPr lang="de-CH" dirty="0" err="1"/>
              <a:t>antennas</a:t>
            </a:r>
            <a:endParaRPr lang="de-CH" dirty="0"/>
          </a:p>
          <a:p>
            <a:r>
              <a:rPr lang="de-CH" dirty="0" err="1"/>
              <a:t>Foundation</a:t>
            </a:r>
            <a:r>
              <a:rPr lang="de-CH" dirty="0"/>
              <a:t> </a:t>
            </a:r>
            <a:r>
              <a:rPr lang="de-CH" dirty="0" err="1"/>
              <a:t>for</a:t>
            </a:r>
            <a:r>
              <a:rPr lang="de-CH" dirty="0"/>
              <a:t> </a:t>
            </a:r>
            <a:r>
              <a:rPr lang="de-CH" dirty="0" err="1"/>
              <a:t>Synthetic</a:t>
            </a:r>
            <a:r>
              <a:rPr lang="de-CH" dirty="0"/>
              <a:t> Aperture Radar (SAR)</a:t>
            </a:r>
          </a:p>
          <a:p>
            <a:r>
              <a:rPr lang="de-CH" dirty="0"/>
              <a:t>First </a:t>
            </a:r>
            <a:r>
              <a:rPr lang="de-CH" dirty="0" err="1"/>
              <a:t>spaceborne</a:t>
            </a:r>
            <a:r>
              <a:rPr lang="de-CH" dirty="0"/>
              <a:t> SAR: </a:t>
            </a:r>
            <a:r>
              <a:rPr lang="de-CH" dirty="0" err="1"/>
              <a:t>NASA’s</a:t>
            </a:r>
            <a:r>
              <a:rPr lang="de-CH" dirty="0"/>
              <a:t> </a:t>
            </a:r>
            <a:r>
              <a:rPr lang="de-CH" dirty="0" err="1"/>
              <a:t>Seasat</a:t>
            </a:r>
            <a:r>
              <a:rPr lang="de-CH" dirty="0"/>
              <a:t> (1978), </a:t>
            </a:r>
            <a:r>
              <a:rPr lang="de-CH" dirty="0" err="1"/>
              <a:t>operated</a:t>
            </a:r>
            <a:r>
              <a:rPr lang="de-CH" dirty="0"/>
              <a:t> 106 </a:t>
            </a:r>
            <a:r>
              <a:rPr lang="de-CH" dirty="0" err="1"/>
              <a:t>days</a:t>
            </a:r>
            <a:r>
              <a:rPr lang="de-CH" dirty="0"/>
              <a:t>, </a:t>
            </a:r>
            <a:r>
              <a:rPr lang="de-CH" dirty="0" err="1"/>
              <a:t>proved</a:t>
            </a:r>
            <a:r>
              <a:rPr lang="de-CH" dirty="0"/>
              <a:t> </a:t>
            </a:r>
            <a:r>
              <a:rPr lang="de-CH" dirty="0" err="1"/>
              <a:t>feasibility</a:t>
            </a:r>
            <a:r>
              <a:rPr lang="de-CH" dirty="0"/>
              <a:t> </a:t>
            </a:r>
            <a:r>
              <a:rPr lang="de-CH" dirty="0" err="1"/>
              <a:t>for</a:t>
            </a:r>
            <a:r>
              <a:rPr lang="de-CH" dirty="0"/>
              <a:t> global </a:t>
            </a:r>
            <a:r>
              <a:rPr lang="de-CH" dirty="0" err="1"/>
              <a:t>monitoring</a:t>
            </a:r>
            <a:endParaRPr lang="de-CH" dirty="0"/>
          </a:p>
          <a:p>
            <a:r>
              <a:rPr lang="de-CH" dirty="0"/>
              <a:t>Subsequent </a:t>
            </a:r>
            <a:r>
              <a:rPr lang="de-CH" dirty="0" err="1"/>
              <a:t>missions</a:t>
            </a:r>
            <a:r>
              <a:rPr lang="de-CH" dirty="0"/>
              <a:t> </a:t>
            </a:r>
            <a:r>
              <a:rPr lang="de-CH" dirty="0" err="1"/>
              <a:t>built</a:t>
            </a:r>
            <a:r>
              <a:rPr lang="de-CH" dirty="0"/>
              <a:t> global SAR </a:t>
            </a:r>
            <a:r>
              <a:rPr lang="de-CH" dirty="0" err="1"/>
              <a:t>capacity</a:t>
            </a:r>
            <a:r>
              <a:rPr lang="de-CH" dirty="0"/>
              <a:t>:</a:t>
            </a:r>
          </a:p>
          <a:p>
            <a:pPr lvl="1"/>
            <a:r>
              <a:rPr lang="de-CH" dirty="0"/>
              <a:t>ESA ERS-1 (1991) and ERS-2</a:t>
            </a:r>
          </a:p>
          <a:p>
            <a:pPr lvl="1"/>
            <a:r>
              <a:rPr lang="de-CH" dirty="0" err="1"/>
              <a:t>Canada’s</a:t>
            </a:r>
            <a:r>
              <a:rPr lang="de-CH" dirty="0"/>
              <a:t> </a:t>
            </a:r>
            <a:r>
              <a:rPr lang="de-CH" dirty="0" err="1"/>
              <a:t>Radarsat</a:t>
            </a:r>
            <a:r>
              <a:rPr lang="de-CH" dirty="0"/>
              <a:t> </a:t>
            </a:r>
            <a:r>
              <a:rPr lang="de-CH" dirty="0" err="1"/>
              <a:t>series</a:t>
            </a:r>
            <a:endParaRPr lang="de-CH" dirty="0"/>
          </a:p>
          <a:p>
            <a:pPr lvl="1"/>
            <a:r>
              <a:rPr lang="de-CH" dirty="0" err="1"/>
              <a:t>Japan’s</a:t>
            </a:r>
            <a:r>
              <a:rPr lang="de-CH" dirty="0"/>
              <a:t> ALOS PALSAR </a:t>
            </a:r>
            <a:r>
              <a:rPr lang="de-CH" dirty="0" err="1"/>
              <a:t>missions</a:t>
            </a:r>
            <a:endParaRPr lang="de-CH" dirty="0"/>
          </a:p>
          <a:p>
            <a:pPr lvl="1"/>
            <a:r>
              <a:rPr lang="de-CH" dirty="0"/>
              <a:t>ESA Sentinel-1 (</a:t>
            </a:r>
            <a:r>
              <a:rPr lang="de-CH" dirty="0" err="1"/>
              <a:t>since</a:t>
            </a:r>
            <a:r>
              <a:rPr lang="de-CH" dirty="0"/>
              <a:t> 2014, open-access C-band SAR)</a:t>
            </a:r>
          </a:p>
          <a:p>
            <a:endParaRPr lang="de-CH" dirty="0"/>
          </a:p>
        </p:txBody>
      </p:sp>
      <p:pic>
        <p:nvPicPr>
          <p:cNvPr id="12290" name="Picture 2" descr="SAR Imagery for Civil, Commercial &amp; Defense">
            <a:extLst>
              <a:ext uri="{FF2B5EF4-FFF2-40B4-BE49-F238E27FC236}">
                <a16:creationId xmlns:a16="http://schemas.microsoft.com/office/drawing/2014/main" id="{AA061C9B-A4C4-7360-B16D-C64C68895E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1430792"/>
            <a:ext cx="6279388" cy="464343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DCFEB82-9EC9-916E-87E0-E63B9FD666E6}"/>
              </a:ext>
            </a:extLst>
          </p:cNvPr>
          <p:cNvSpPr txBox="1"/>
          <p:nvPr/>
        </p:nvSpPr>
        <p:spPr>
          <a:xfrm>
            <a:off x="740228" y="6211669"/>
            <a:ext cx="6096000" cy="246221"/>
          </a:xfrm>
          <a:prstGeom prst="rect">
            <a:avLst/>
          </a:prstGeom>
          <a:noFill/>
        </p:spPr>
        <p:txBody>
          <a:bodyPr wrap="square">
            <a:spAutoFit/>
          </a:bodyPr>
          <a:lstStyle/>
          <a:p>
            <a:r>
              <a:rPr lang="de-CH" sz="1000" dirty="0"/>
              <a:t>https://www.maxar.com/maxar-intelligence/products/sar-imagery</a:t>
            </a:r>
          </a:p>
        </p:txBody>
      </p:sp>
    </p:spTree>
    <p:extLst>
      <p:ext uri="{BB962C8B-B14F-4D97-AF65-F5344CB8AC3E}">
        <p14:creationId xmlns:p14="http://schemas.microsoft.com/office/powerpoint/2010/main" val="2046213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F7ADB80-EAF7-A19C-D573-A98A99CA8A36}"/>
              </a:ext>
            </a:extLst>
          </p:cNvPr>
          <p:cNvSpPr>
            <a:spLocks noGrp="1"/>
          </p:cNvSpPr>
          <p:nvPr>
            <p:ph type="title"/>
          </p:nvPr>
        </p:nvSpPr>
        <p:spPr>
          <a:xfrm>
            <a:off x="761802" y="762001"/>
            <a:ext cx="4080362" cy="1708242"/>
          </a:xfrm>
        </p:spPr>
        <p:txBody>
          <a:bodyPr anchor="ctr">
            <a:normAutofit/>
          </a:bodyPr>
          <a:lstStyle/>
          <a:p>
            <a:r>
              <a:rPr lang="de-DE" sz="4000"/>
              <a:t>Doppler Effect in SAR</a:t>
            </a:r>
            <a:endParaRPr lang="de-CH" sz="4000"/>
          </a:p>
        </p:txBody>
      </p:sp>
      <p:sp>
        <p:nvSpPr>
          <p:cNvPr id="5" name="Content Placeholder 2">
            <a:extLst>
              <a:ext uri="{FF2B5EF4-FFF2-40B4-BE49-F238E27FC236}">
                <a16:creationId xmlns:a16="http://schemas.microsoft.com/office/drawing/2014/main" id="{F624E6DE-8EA2-EBF3-38F8-B6B649071824}"/>
              </a:ext>
            </a:extLst>
          </p:cNvPr>
          <p:cNvSpPr>
            <a:spLocks noGrp="1"/>
          </p:cNvSpPr>
          <p:nvPr>
            <p:ph idx="1"/>
          </p:nvPr>
        </p:nvSpPr>
        <p:spPr>
          <a:xfrm>
            <a:off x="761803" y="2470244"/>
            <a:ext cx="4080361" cy="3769834"/>
          </a:xfrm>
        </p:spPr>
        <p:txBody>
          <a:bodyPr anchor="ctr">
            <a:normAutofit/>
          </a:bodyPr>
          <a:lstStyle/>
          <a:p>
            <a:r>
              <a:rPr lang="en-US" sz="1600"/>
              <a:t>The Doppler effect is the frequency shift caused by relative motion between source and receiver</a:t>
            </a:r>
          </a:p>
          <a:p>
            <a:r>
              <a:rPr lang="en-US" sz="1600"/>
              <a:t>Approaching targets → higher frequency, receding targets → lower frequency</a:t>
            </a:r>
          </a:p>
          <a:p>
            <a:r>
              <a:rPr lang="en-US" sz="1600"/>
              <a:t>Successive echoes along the flight path are coherently combined using these Doppler shifts</a:t>
            </a:r>
          </a:p>
          <a:p>
            <a:r>
              <a:rPr lang="en-US" sz="1600"/>
              <a:t>Processing across varying frequencies synthesizes a much longer antenna aperture</a:t>
            </a:r>
          </a:p>
          <a:p>
            <a:r>
              <a:rPr lang="en-US" sz="1600"/>
              <a:t>Result: improved azimuth resolution and smaller effective ground pixel size</a:t>
            </a:r>
          </a:p>
          <a:p>
            <a:endParaRPr lang="de-CH" sz="1600"/>
          </a:p>
        </p:txBody>
      </p:sp>
      <p:pic>
        <p:nvPicPr>
          <p:cNvPr id="14338" name="Picture 2" descr="The Doppler effect: Physics and Applications - Optomet">
            <a:extLst>
              <a:ext uri="{FF2B5EF4-FFF2-40B4-BE49-F238E27FC236}">
                <a16:creationId xmlns:a16="http://schemas.microsoft.com/office/drawing/2014/main" id="{F08B3E17-3AEE-F22C-8DFB-4F31F3CAF9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97797" y="2363425"/>
            <a:ext cx="6532400" cy="305389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3E3F737-8495-215C-EB1A-4FE6F2B8D1A7}"/>
              </a:ext>
            </a:extLst>
          </p:cNvPr>
          <p:cNvSpPr txBox="1"/>
          <p:nvPr/>
        </p:nvSpPr>
        <p:spPr>
          <a:xfrm>
            <a:off x="5115997" y="5511578"/>
            <a:ext cx="6096000" cy="246221"/>
          </a:xfrm>
          <a:prstGeom prst="rect">
            <a:avLst/>
          </a:prstGeom>
          <a:noFill/>
        </p:spPr>
        <p:txBody>
          <a:bodyPr wrap="square">
            <a:spAutoFit/>
          </a:bodyPr>
          <a:lstStyle/>
          <a:p>
            <a:r>
              <a:rPr lang="de-CH" sz="1000" dirty="0"/>
              <a:t>https://www.optomet.com/knowledge-technology/doppler-effect/</a:t>
            </a:r>
          </a:p>
        </p:txBody>
      </p:sp>
    </p:spTree>
    <p:extLst>
      <p:ext uri="{BB962C8B-B14F-4D97-AF65-F5344CB8AC3E}">
        <p14:creationId xmlns:p14="http://schemas.microsoft.com/office/powerpoint/2010/main" val="1865550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662FB-61DF-FE2C-7AEA-F4CED64414BC}"/>
              </a:ext>
            </a:extLst>
          </p:cNvPr>
          <p:cNvSpPr>
            <a:spLocks noGrp="1"/>
          </p:cNvSpPr>
          <p:nvPr>
            <p:ph type="title"/>
          </p:nvPr>
        </p:nvSpPr>
        <p:spPr/>
        <p:txBody>
          <a:bodyPr/>
          <a:lstStyle/>
          <a:p>
            <a:r>
              <a:rPr lang="en-US" dirty="0"/>
              <a:t>SAR Frequency Bands and Applications</a:t>
            </a:r>
            <a:endParaRPr lang="de-CH" dirty="0"/>
          </a:p>
        </p:txBody>
      </p:sp>
      <p:sp>
        <p:nvSpPr>
          <p:cNvPr id="3" name="Content Placeholder 2">
            <a:extLst>
              <a:ext uri="{FF2B5EF4-FFF2-40B4-BE49-F238E27FC236}">
                <a16:creationId xmlns:a16="http://schemas.microsoft.com/office/drawing/2014/main" id="{7D90AFA6-F661-35E3-DEE5-A58F7CA8A5A6}"/>
              </a:ext>
            </a:extLst>
          </p:cNvPr>
          <p:cNvSpPr>
            <a:spLocks noGrp="1"/>
          </p:cNvSpPr>
          <p:nvPr>
            <p:ph idx="1"/>
          </p:nvPr>
        </p:nvSpPr>
        <p:spPr/>
        <p:txBody>
          <a:bodyPr>
            <a:normAutofit fontScale="92500" lnSpcReduction="20000"/>
          </a:bodyPr>
          <a:lstStyle/>
          <a:p>
            <a:r>
              <a:rPr lang="en-US" dirty="0"/>
              <a:t>SAR instruments operate at different microwave frequency bands, each with specific characteristics and applications</a:t>
            </a:r>
          </a:p>
          <a:p>
            <a:r>
              <a:rPr lang="en-US" dirty="0"/>
              <a:t>X-band (2.4–3.8 cm): very high spatial resolution, suited for urban monitoring and infrastructure studies, limited vegetation penetration</a:t>
            </a:r>
          </a:p>
          <a:p>
            <a:r>
              <a:rPr lang="en-US" dirty="0"/>
              <a:t>C-band (3.8–7.5 cm): long-standing workhorse (e.g., Sentinel-1), balances resolution, canopy penetration, and wide-swath imaging</a:t>
            </a:r>
          </a:p>
          <a:p>
            <a:r>
              <a:rPr lang="en-US" dirty="0"/>
              <a:t>L-band (15–30 cm): deeper penetration into vegetation canopies, essential for biomass estimation, forest monitoring, and subsurface detection in dry soils</a:t>
            </a:r>
          </a:p>
          <a:p>
            <a:r>
              <a:rPr lang="en-US" dirty="0"/>
              <a:t>P-band (30–100 cm): strongest penetration, enables measurement of forest structure and biomass, but affected by ionospheric distortions; ESA Biomass mission will provide first global P-band SAR observations</a:t>
            </a:r>
          </a:p>
        </p:txBody>
      </p:sp>
    </p:spTree>
    <p:extLst>
      <p:ext uri="{BB962C8B-B14F-4D97-AF65-F5344CB8AC3E}">
        <p14:creationId xmlns:p14="http://schemas.microsoft.com/office/powerpoint/2010/main" val="36232301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FD2A-2082-B962-CE79-C158503A77AE}"/>
              </a:ext>
            </a:extLst>
          </p:cNvPr>
          <p:cNvSpPr>
            <a:spLocks noGrp="1"/>
          </p:cNvSpPr>
          <p:nvPr>
            <p:ph type="title"/>
          </p:nvPr>
        </p:nvSpPr>
        <p:spPr/>
        <p:txBody>
          <a:bodyPr/>
          <a:lstStyle/>
          <a:p>
            <a:r>
              <a:rPr lang="en-US" dirty="0"/>
              <a:t>SAR Frequency Bands and Applications</a:t>
            </a:r>
            <a:endParaRPr lang="de-CH" dirty="0"/>
          </a:p>
        </p:txBody>
      </p:sp>
      <p:graphicFrame>
        <p:nvGraphicFramePr>
          <p:cNvPr id="4" name="Content Placeholder 3">
            <a:extLst>
              <a:ext uri="{FF2B5EF4-FFF2-40B4-BE49-F238E27FC236}">
                <a16:creationId xmlns:a16="http://schemas.microsoft.com/office/drawing/2014/main" id="{79FE00EC-8185-7335-C638-FCC1397DF814}"/>
              </a:ext>
            </a:extLst>
          </p:cNvPr>
          <p:cNvGraphicFramePr>
            <a:graphicFrameLocks noGrp="1"/>
          </p:cNvGraphicFramePr>
          <p:nvPr>
            <p:ph idx="1"/>
            <p:extLst>
              <p:ext uri="{D42A27DB-BD31-4B8C-83A1-F6EECF244321}">
                <p14:modId xmlns:p14="http://schemas.microsoft.com/office/powerpoint/2010/main" val="2879050971"/>
              </p:ext>
            </p:extLst>
          </p:nvPr>
        </p:nvGraphicFramePr>
        <p:xfrm>
          <a:off x="925285" y="1582852"/>
          <a:ext cx="10472057" cy="4426064"/>
        </p:xfrm>
        <a:graphic>
          <a:graphicData uri="http://schemas.openxmlformats.org/drawingml/2006/table">
            <a:tbl>
              <a:tblPr firstRow="1" firstCol="1" bandRow="1">
                <a:tableStyleId>{5C22544A-7EE6-4342-B048-85BDC9FD1C3A}</a:tableStyleId>
              </a:tblPr>
              <a:tblGrid>
                <a:gridCol w="1106448">
                  <a:extLst>
                    <a:ext uri="{9D8B030D-6E8A-4147-A177-3AD203B41FA5}">
                      <a16:colId xmlns:a16="http://schemas.microsoft.com/office/drawing/2014/main" val="3604257894"/>
                    </a:ext>
                  </a:extLst>
                </a:gridCol>
                <a:gridCol w="1586879">
                  <a:extLst>
                    <a:ext uri="{9D8B030D-6E8A-4147-A177-3AD203B41FA5}">
                      <a16:colId xmlns:a16="http://schemas.microsoft.com/office/drawing/2014/main" val="1401353305"/>
                    </a:ext>
                  </a:extLst>
                </a:gridCol>
                <a:gridCol w="1587999">
                  <a:extLst>
                    <a:ext uri="{9D8B030D-6E8A-4147-A177-3AD203B41FA5}">
                      <a16:colId xmlns:a16="http://schemas.microsoft.com/office/drawing/2014/main" val="3448995522"/>
                    </a:ext>
                  </a:extLst>
                </a:gridCol>
                <a:gridCol w="6190731">
                  <a:extLst>
                    <a:ext uri="{9D8B030D-6E8A-4147-A177-3AD203B41FA5}">
                      <a16:colId xmlns:a16="http://schemas.microsoft.com/office/drawing/2014/main" val="1207368515"/>
                    </a:ext>
                  </a:extLst>
                </a:gridCol>
              </a:tblGrid>
              <a:tr h="316573">
                <a:tc>
                  <a:txBody>
                    <a:bodyPr/>
                    <a:lstStyle/>
                    <a:p>
                      <a:pPr algn="just">
                        <a:lnSpc>
                          <a:spcPts val="1300"/>
                        </a:lnSpc>
                        <a:buNone/>
                      </a:pPr>
                      <a:r>
                        <a:rPr lang="en-US" sz="1200" kern="100">
                          <a:effectLst/>
                        </a:rPr>
                        <a:t>Name</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Wavelength</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Example of sensors</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Example of typical applications</a:t>
                      </a:r>
                      <a:endParaRPr lang="de-CH" sz="1200" kern="10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2892850720"/>
                  </a:ext>
                </a:extLst>
              </a:tr>
              <a:tr h="316573">
                <a:tc>
                  <a:txBody>
                    <a:bodyPr/>
                    <a:lstStyle/>
                    <a:p>
                      <a:pPr algn="just">
                        <a:lnSpc>
                          <a:spcPts val="1300"/>
                        </a:lnSpc>
                        <a:buNone/>
                      </a:pPr>
                      <a:r>
                        <a:rPr lang="en-US" sz="1200" kern="100">
                          <a:effectLst/>
                        </a:rPr>
                        <a:t>P-band</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 65 cm</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NISAR,Biomass</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First P-band spaceborne; vegetation mapping and assessment</a:t>
                      </a:r>
                      <a:endParaRPr lang="de-CH" sz="1200" kern="10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2323695820"/>
                  </a:ext>
                </a:extLst>
              </a:tr>
              <a:tr h="632295">
                <a:tc>
                  <a:txBody>
                    <a:bodyPr/>
                    <a:lstStyle/>
                    <a:p>
                      <a:pPr algn="just">
                        <a:lnSpc>
                          <a:spcPts val="1300"/>
                        </a:lnSpc>
                        <a:buNone/>
                      </a:pPr>
                      <a:r>
                        <a:rPr lang="en-US" sz="1200" kern="100">
                          <a:effectLst/>
                        </a:rPr>
                        <a:t>L-band</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 23 cm</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ALOS PALSAR</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Medium resolution SAR (geophysical monitoring; biomass and vegetation mapping; high penetration, InSAR)</a:t>
                      </a:r>
                      <a:endParaRPr lang="de-CH" sz="1200" kern="10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1374830106"/>
                  </a:ext>
                </a:extLst>
              </a:tr>
              <a:tr h="316573">
                <a:tc>
                  <a:txBody>
                    <a:bodyPr/>
                    <a:lstStyle/>
                    <a:p>
                      <a:pPr algn="just">
                        <a:lnSpc>
                          <a:spcPts val="1300"/>
                        </a:lnSpc>
                        <a:buNone/>
                      </a:pPr>
                      <a:r>
                        <a:rPr lang="en-US" sz="1200" kern="100">
                          <a:effectLst/>
                        </a:rPr>
                        <a:t>S-band</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 10 cm</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NISAR</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Agriculture monitoring, higher vegetation density</a:t>
                      </a:r>
                      <a:endParaRPr lang="de-CH" sz="1200" kern="10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1808606622"/>
                  </a:ext>
                </a:extLst>
              </a:tr>
              <a:tr h="1263738">
                <a:tc>
                  <a:txBody>
                    <a:bodyPr/>
                    <a:lstStyle/>
                    <a:p>
                      <a:pPr algn="just">
                        <a:lnSpc>
                          <a:spcPts val="1300"/>
                        </a:lnSpc>
                        <a:buNone/>
                      </a:pPr>
                      <a:r>
                        <a:rPr lang="en-US" sz="1200" kern="100">
                          <a:effectLst/>
                        </a:rPr>
                        <a:t>C-band</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 5 cm</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fr-CH" sz="1200" kern="100">
                          <a:effectLst/>
                        </a:rPr>
                        <a:t>ERS-1/2 SAR, RADARSAT-1/2, ENVISAT ASAR, RISAT-1, Sentinel-1</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SAR Workhorse (global mapping; change detection; monitoring of areas with low to moderate penetration; higher coherence); ice, maritime ocean navigation</a:t>
                      </a:r>
                      <a:endParaRPr lang="de-CH" sz="1200" kern="10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1691149488"/>
                  </a:ext>
                </a:extLst>
              </a:tr>
              <a:tr h="948017">
                <a:tc>
                  <a:txBody>
                    <a:bodyPr/>
                    <a:lstStyle/>
                    <a:p>
                      <a:pPr algn="just">
                        <a:lnSpc>
                          <a:spcPts val="1300"/>
                        </a:lnSpc>
                        <a:buNone/>
                      </a:pPr>
                      <a:r>
                        <a:rPr lang="en-US" sz="1200" kern="100">
                          <a:effectLst/>
                        </a:rPr>
                        <a:t>X-band</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 3 cm</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TerraSAR-X,COSMO-SkyMed, Capella, ICEYE</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High-resolution SAR (urban monitoring; ice and snow, little penetration into vegetation cover; fast coherence decay in vegetated areas)</a:t>
                      </a:r>
                      <a:endParaRPr lang="de-CH" sz="1200" kern="10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4105108573"/>
                  </a:ext>
                </a:extLst>
              </a:tr>
              <a:tr h="632295">
                <a:tc>
                  <a:txBody>
                    <a:bodyPr/>
                    <a:lstStyle/>
                    <a:p>
                      <a:pPr algn="just">
                        <a:lnSpc>
                          <a:spcPts val="1300"/>
                        </a:lnSpc>
                        <a:buNone/>
                      </a:pPr>
                      <a:r>
                        <a:rPr lang="en-US" sz="1200" kern="100">
                          <a:effectLst/>
                        </a:rPr>
                        <a:t>K-band</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 1.2 cm</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dirty="0">
                          <a:effectLst/>
                        </a:rPr>
                        <a:t>Primarily climate &amp; atmosphere-related applications, e.g. H2O absorption &amp; rainfall. Also, military domain applications, e.g., surveillance</a:t>
                      </a:r>
                      <a:endParaRPr lang="de-CH" sz="1200" kern="100" dirty="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1462796870"/>
                  </a:ext>
                </a:extLst>
              </a:tr>
            </a:tbl>
          </a:graphicData>
        </a:graphic>
      </p:graphicFrame>
      <p:sp>
        <p:nvSpPr>
          <p:cNvPr id="6" name="TextBox 5">
            <a:extLst>
              <a:ext uri="{FF2B5EF4-FFF2-40B4-BE49-F238E27FC236}">
                <a16:creationId xmlns:a16="http://schemas.microsoft.com/office/drawing/2014/main" id="{E2AD4687-75F4-AB91-E19D-56EE29E6D9AB}"/>
              </a:ext>
            </a:extLst>
          </p:cNvPr>
          <p:cNvSpPr txBox="1"/>
          <p:nvPr/>
        </p:nvSpPr>
        <p:spPr>
          <a:xfrm>
            <a:off x="838200" y="6162335"/>
            <a:ext cx="6096000" cy="246221"/>
          </a:xfrm>
          <a:prstGeom prst="rect">
            <a:avLst/>
          </a:prstGeom>
          <a:noFill/>
        </p:spPr>
        <p:txBody>
          <a:bodyPr wrap="square">
            <a:spAutoFit/>
          </a:bodyPr>
          <a:lstStyle/>
          <a:p>
            <a:r>
              <a:rPr lang="fr-CH" sz="1000" kern="0" dirty="0">
                <a:effectLst/>
                <a:latin typeface="Calibri" panose="020F0502020204030204" pitchFamily="34" charset="0"/>
                <a:ea typeface="Aptos" panose="020B0004020202020204" pitchFamily="34" charset="0"/>
              </a:rPr>
              <a:t>SAR Bands (Flores et al., 2019)</a:t>
            </a:r>
            <a:endParaRPr lang="de-CH" sz="1000" dirty="0"/>
          </a:p>
        </p:txBody>
      </p:sp>
    </p:spTree>
    <p:extLst>
      <p:ext uri="{BB962C8B-B14F-4D97-AF65-F5344CB8AC3E}">
        <p14:creationId xmlns:p14="http://schemas.microsoft.com/office/powerpoint/2010/main" val="2513116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AA20-6B8D-10AC-E5E5-4B4FDEF8929E}"/>
              </a:ext>
            </a:extLst>
          </p:cNvPr>
          <p:cNvSpPr>
            <a:spLocks noGrp="1"/>
          </p:cNvSpPr>
          <p:nvPr>
            <p:ph type="title"/>
          </p:nvPr>
        </p:nvSpPr>
        <p:spPr/>
        <p:txBody>
          <a:bodyPr/>
          <a:lstStyle/>
          <a:p>
            <a:r>
              <a:rPr lang="de-DE" dirty="0" err="1"/>
              <a:t>Reflection</a:t>
            </a:r>
            <a:endParaRPr lang="de-CH" dirty="0"/>
          </a:p>
        </p:txBody>
      </p:sp>
      <p:pic>
        <p:nvPicPr>
          <p:cNvPr id="4" name="Grafik 1" descr="Ein Bild, das Screenshot, Reihe, Text, Diagramm enthält.&#10;&#10;KI-generierte Inhalte können fehlerhaft sein.">
            <a:extLst>
              <a:ext uri="{FF2B5EF4-FFF2-40B4-BE49-F238E27FC236}">
                <a16:creationId xmlns:a16="http://schemas.microsoft.com/office/drawing/2014/main" id="{E7A86B2C-6E35-2835-008F-653AF9BEB156}"/>
              </a:ext>
            </a:extLst>
          </p:cNvPr>
          <p:cNvPicPr>
            <a:picLocks noChangeAspect="1"/>
          </p:cNvPicPr>
          <p:nvPr/>
        </p:nvPicPr>
        <p:blipFill>
          <a:blip r:embed="rId2"/>
          <a:stretch>
            <a:fillRect/>
          </a:stretch>
        </p:blipFill>
        <p:spPr>
          <a:xfrm>
            <a:off x="838199" y="1690687"/>
            <a:ext cx="10515599" cy="3959577"/>
          </a:xfrm>
          <a:prstGeom prst="rect">
            <a:avLst/>
          </a:prstGeom>
        </p:spPr>
      </p:pic>
      <p:sp>
        <p:nvSpPr>
          <p:cNvPr id="6" name="TextBox 5">
            <a:extLst>
              <a:ext uri="{FF2B5EF4-FFF2-40B4-BE49-F238E27FC236}">
                <a16:creationId xmlns:a16="http://schemas.microsoft.com/office/drawing/2014/main" id="{E695F0CE-FFFB-574A-F96F-792F31DCE359}"/>
              </a:ext>
            </a:extLst>
          </p:cNvPr>
          <p:cNvSpPr txBox="1"/>
          <p:nvPr/>
        </p:nvSpPr>
        <p:spPr>
          <a:xfrm>
            <a:off x="838199" y="5841164"/>
            <a:ext cx="10308772" cy="276999"/>
          </a:xfrm>
          <a:prstGeom prst="rect">
            <a:avLst/>
          </a:prstGeom>
          <a:noFill/>
        </p:spPr>
        <p:txBody>
          <a:bodyPr wrap="square">
            <a:spAutoFit/>
          </a:bodyPr>
          <a:lstStyle/>
          <a:p>
            <a:r>
              <a:rPr lang="en-US" sz="1200" kern="0" dirty="0">
                <a:effectLst/>
                <a:latin typeface="Calibri" panose="020F0502020204030204" pitchFamily="34" charset="0"/>
                <a:ea typeface="Aptos" panose="020B0004020202020204" pitchFamily="34" charset="0"/>
              </a:rPr>
              <a:t>Conceptual sketch of the dependence of surface roughness on the sensor wavelength λ:  (a) smooth, (b) intermediate, and (c) rough. (Flores et al., 2019)</a:t>
            </a:r>
            <a:endParaRPr lang="de-CH" sz="1200" dirty="0"/>
          </a:p>
        </p:txBody>
      </p:sp>
    </p:spTree>
    <p:extLst>
      <p:ext uri="{BB962C8B-B14F-4D97-AF65-F5344CB8AC3E}">
        <p14:creationId xmlns:p14="http://schemas.microsoft.com/office/powerpoint/2010/main" val="3533054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with a beard smiling&#10;&#10;AI-generated content may be incorrect.">
            <a:extLst>
              <a:ext uri="{FF2B5EF4-FFF2-40B4-BE49-F238E27FC236}">
                <a16:creationId xmlns:a16="http://schemas.microsoft.com/office/drawing/2014/main" id="{724F0F96-4395-D4D0-845E-C6C2032D28E8}"/>
              </a:ext>
            </a:extLst>
          </p:cNvPr>
          <p:cNvPicPr>
            <a:picLocks noChangeAspect="1"/>
          </p:cNvPicPr>
          <p:nvPr/>
        </p:nvPicPr>
        <p:blipFill>
          <a:blip r:embed="rId2">
            <a:extLst>
              <a:ext uri="{28A0092B-C50C-407E-A947-70E740481C1C}">
                <a14:useLocalDpi xmlns:a14="http://schemas.microsoft.com/office/drawing/2010/main" val="0"/>
              </a:ext>
            </a:extLst>
          </a:blip>
          <a:srcRect r="-2" b="24905"/>
          <a:stretch>
            <a:fillRect/>
          </a:stretch>
        </p:blipFill>
        <p:spPr>
          <a:xfrm flipH="1">
            <a:off x="20" y="10"/>
            <a:ext cx="6095980" cy="6857990"/>
          </a:xfrm>
          <a:prstGeom prst="rect">
            <a:avLst/>
          </a:prstGeom>
          <a:effectLst/>
        </p:spPr>
      </p:pic>
      <p:sp>
        <p:nvSpPr>
          <p:cNvPr id="4" name="Subtitle 2">
            <a:extLst>
              <a:ext uri="{FF2B5EF4-FFF2-40B4-BE49-F238E27FC236}">
                <a16:creationId xmlns:a16="http://schemas.microsoft.com/office/drawing/2014/main" id="{21B204DB-71AF-48EE-BB02-7D12D08B92D0}"/>
              </a:ext>
            </a:extLst>
          </p:cNvPr>
          <p:cNvSpPr txBox="1">
            <a:spLocks/>
          </p:cNvSpPr>
          <p:nvPr/>
        </p:nvSpPr>
        <p:spPr>
          <a:xfrm>
            <a:off x="6453763" y="367219"/>
            <a:ext cx="5302807" cy="592472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600" b="1" dirty="0"/>
              <a:t>Marco Heinzen</a:t>
            </a:r>
            <a:br>
              <a:rPr lang="en-US" sz="2000" dirty="0"/>
            </a:br>
            <a:r>
              <a:rPr lang="en-US" sz="2000" i="1" dirty="0"/>
              <a:t>Deputy Head Software &amp; Integration C5I: Data Engineering – Data Science - Geoinformatics</a:t>
            </a:r>
          </a:p>
        </p:txBody>
      </p:sp>
      <p:sp>
        <p:nvSpPr>
          <p:cNvPr id="8" name="TextBox 7">
            <a:extLst>
              <a:ext uri="{FF2B5EF4-FFF2-40B4-BE49-F238E27FC236}">
                <a16:creationId xmlns:a16="http://schemas.microsoft.com/office/drawing/2014/main" id="{3D5318D5-4A22-865F-3E3A-1AC443A76D5A}"/>
              </a:ext>
            </a:extLst>
          </p:cNvPr>
          <p:cNvSpPr txBox="1"/>
          <p:nvPr/>
        </p:nvSpPr>
        <p:spPr>
          <a:xfrm>
            <a:off x="6453763" y="1949440"/>
            <a:ext cx="5193950" cy="4247317"/>
          </a:xfrm>
          <a:prstGeom prst="rect">
            <a:avLst/>
          </a:prstGeom>
          <a:noFill/>
        </p:spPr>
        <p:txBody>
          <a:bodyPr wrap="square">
            <a:spAutoFit/>
          </a:bodyPr>
          <a:lstStyle/>
          <a:p>
            <a:pPr algn="just"/>
            <a:r>
              <a:rPr lang="en-US" dirty="0"/>
              <a:t>Marco Heinzen has been working for years at the intersection of geoinformatics, remote sensing, and data science - with the ambition of transforming data into decision-relevant insights. He works in the defense industry and is Deputy Head of Software &amp; Integration C5I at RUAG AG, where he is responsible for data engineering, data science, and geoinformatics.</a:t>
            </a:r>
          </a:p>
          <a:p>
            <a:pPr algn="just"/>
            <a:r>
              <a:rPr lang="en-US" dirty="0"/>
              <a:t>His focus is on defense-relevant data pipelines, scalable </a:t>
            </a:r>
            <a:r>
              <a:rPr lang="en-US" dirty="0" err="1"/>
              <a:t>geoinfrastructure</a:t>
            </a:r>
            <a:r>
              <a:rPr lang="en-US" dirty="0"/>
              <a:t>, and AI-supported situational awareness.</a:t>
            </a:r>
          </a:p>
          <a:p>
            <a:pPr algn="just"/>
            <a:r>
              <a:rPr lang="en-US" dirty="0"/>
              <a:t>His academic background includes, among others, a CAS at ETH Zurich and an MSc program in Geoinformation Sciences &amp; Systems at the Paris </a:t>
            </a:r>
            <a:r>
              <a:rPr lang="en-US" dirty="0" err="1"/>
              <a:t>Lodron</a:t>
            </a:r>
            <a:r>
              <a:rPr lang="en-US" dirty="0"/>
              <a:t> University of Salzburg</a:t>
            </a:r>
            <a:endParaRPr lang="de-CH" dirty="0"/>
          </a:p>
        </p:txBody>
      </p:sp>
    </p:spTree>
    <p:extLst>
      <p:ext uri="{BB962C8B-B14F-4D97-AF65-F5344CB8AC3E}">
        <p14:creationId xmlns:p14="http://schemas.microsoft.com/office/powerpoint/2010/main" val="2377441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DB0C66-38C7-D794-8163-4E78858BE8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853F4C-9AAC-EBDE-B9CA-6E6AC15E5827}"/>
              </a:ext>
            </a:extLst>
          </p:cNvPr>
          <p:cNvSpPr>
            <a:spLocks noGrp="1"/>
          </p:cNvSpPr>
          <p:nvPr>
            <p:ph type="title"/>
          </p:nvPr>
        </p:nvSpPr>
        <p:spPr/>
        <p:txBody>
          <a:bodyPr/>
          <a:lstStyle/>
          <a:p>
            <a:r>
              <a:rPr lang="de-DE" dirty="0" err="1"/>
              <a:t>Reflection</a:t>
            </a:r>
            <a:endParaRPr lang="de-CH" dirty="0"/>
          </a:p>
        </p:txBody>
      </p:sp>
      <p:sp>
        <p:nvSpPr>
          <p:cNvPr id="5" name="TextBox 4">
            <a:extLst>
              <a:ext uri="{FF2B5EF4-FFF2-40B4-BE49-F238E27FC236}">
                <a16:creationId xmlns:a16="http://schemas.microsoft.com/office/drawing/2014/main" id="{35CD32AC-5C7A-2DFB-5525-CEB188406511}"/>
              </a:ext>
            </a:extLst>
          </p:cNvPr>
          <p:cNvSpPr txBox="1"/>
          <p:nvPr/>
        </p:nvSpPr>
        <p:spPr>
          <a:xfrm>
            <a:off x="925286" y="1690688"/>
            <a:ext cx="10515600" cy="4893647"/>
          </a:xfrm>
          <a:prstGeom prst="rect">
            <a:avLst/>
          </a:prstGeom>
          <a:noFill/>
        </p:spPr>
        <p:txBody>
          <a:bodyPr wrap="square">
            <a:spAutoFit/>
          </a:bodyPr>
          <a:lstStyle/>
          <a:p>
            <a:pPr marL="285750" indent="-285750">
              <a:buFont typeface="Arial" panose="020B0604020202020204" pitchFamily="34" charset="0"/>
              <a:buChar char="•"/>
            </a:pPr>
            <a:r>
              <a:rPr lang="de-CH" sz="2400" dirty="0"/>
              <a:t>In </a:t>
            </a:r>
            <a:r>
              <a:rPr lang="de-CH" sz="2400" dirty="0" err="1"/>
              <a:t>radar</a:t>
            </a:r>
            <a:r>
              <a:rPr lang="de-CH" sz="2400" dirty="0"/>
              <a:t> and SAR, </a:t>
            </a:r>
            <a:r>
              <a:rPr lang="de-CH" sz="2400" dirty="0" err="1"/>
              <a:t>backscatter</a:t>
            </a:r>
            <a:r>
              <a:rPr lang="de-CH" sz="2400" dirty="0"/>
              <a:t> </a:t>
            </a:r>
            <a:r>
              <a:rPr lang="de-CH" sz="2400" dirty="0" err="1"/>
              <a:t>depends</a:t>
            </a:r>
            <a:r>
              <a:rPr lang="de-CH" sz="2400" dirty="0"/>
              <a:t> on </a:t>
            </a:r>
            <a:r>
              <a:rPr lang="de-CH" sz="2400" dirty="0" err="1"/>
              <a:t>surface</a:t>
            </a:r>
            <a:r>
              <a:rPr lang="de-CH" sz="2400" dirty="0"/>
              <a:t> </a:t>
            </a:r>
            <a:r>
              <a:rPr lang="de-CH" sz="2400" dirty="0" err="1"/>
              <a:t>geometry</a:t>
            </a:r>
            <a:r>
              <a:rPr lang="de-CH" sz="2400" dirty="0"/>
              <a:t>, </a:t>
            </a:r>
            <a:r>
              <a:rPr lang="de-CH" sz="2400" dirty="0" err="1"/>
              <a:t>roughness</a:t>
            </a:r>
            <a:r>
              <a:rPr lang="de-CH" sz="2400" dirty="0"/>
              <a:t>, and </a:t>
            </a:r>
            <a:r>
              <a:rPr lang="de-CH" sz="2400" dirty="0" err="1"/>
              <a:t>dielectric</a:t>
            </a:r>
            <a:r>
              <a:rPr lang="de-CH" sz="2400" dirty="0"/>
              <a:t> </a:t>
            </a:r>
            <a:r>
              <a:rPr lang="de-CH" sz="2400" dirty="0" err="1"/>
              <a:t>properties</a:t>
            </a:r>
            <a:br>
              <a:rPr lang="de-CH" sz="2400" dirty="0"/>
            </a:br>
            <a:endParaRPr lang="de-CH" sz="2400" dirty="0"/>
          </a:p>
          <a:p>
            <a:pPr marL="285750" indent="-285750">
              <a:buFont typeface="Arial" panose="020B0604020202020204" pitchFamily="34" charset="0"/>
              <a:buChar char="•"/>
            </a:pPr>
            <a:r>
              <a:rPr lang="de-CH" sz="2400" dirty="0"/>
              <a:t>Smooth </a:t>
            </a:r>
            <a:r>
              <a:rPr lang="de-CH" sz="2400" dirty="0" err="1"/>
              <a:t>surfaces</a:t>
            </a:r>
            <a:r>
              <a:rPr lang="de-CH" sz="2400" dirty="0"/>
              <a:t> (e.g., </a:t>
            </a:r>
            <a:r>
              <a:rPr lang="de-CH" sz="2400" dirty="0" err="1"/>
              <a:t>calm</a:t>
            </a:r>
            <a:r>
              <a:rPr lang="de-CH" sz="2400" dirty="0"/>
              <a:t> </a:t>
            </a:r>
            <a:r>
              <a:rPr lang="de-CH" sz="2400" dirty="0" err="1"/>
              <a:t>water</a:t>
            </a:r>
            <a:r>
              <a:rPr lang="de-CH" sz="2400" dirty="0"/>
              <a:t>) </a:t>
            </a:r>
            <a:r>
              <a:rPr lang="de-CH" sz="2400" dirty="0" err="1"/>
              <a:t>reflect</a:t>
            </a:r>
            <a:r>
              <a:rPr lang="de-CH" sz="2400" dirty="0"/>
              <a:t> </a:t>
            </a:r>
            <a:r>
              <a:rPr lang="de-CH" sz="2400" dirty="0" err="1"/>
              <a:t>energy</a:t>
            </a:r>
            <a:r>
              <a:rPr lang="de-CH" sz="2400" dirty="0"/>
              <a:t> </a:t>
            </a:r>
            <a:r>
              <a:rPr lang="de-CH" sz="2400" dirty="0" err="1"/>
              <a:t>away</a:t>
            </a:r>
            <a:r>
              <a:rPr lang="de-CH" sz="2400" dirty="0"/>
              <a:t> → </a:t>
            </a:r>
            <a:r>
              <a:rPr lang="de-CH" sz="2400" dirty="0" err="1"/>
              <a:t>appear</a:t>
            </a:r>
            <a:r>
              <a:rPr lang="de-CH" sz="2400" dirty="0"/>
              <a:t> </a:t>
            </a:r>
            <a:r>
              <a:rPr lang="de-CH" sz="2400" dirty="0" err="1"/>
              <a:t>dark</a:t>
            </a:r>
            <a:endParaRPr lang="de-CH" sz="2400" dirty="0"/>
          </a:p>
          <a:p>
            <a:pPr marL="285750" indent="-285750">
              <a:buFont typeface="Arial" panose="020B0604020202020204" pitchFamily="34" charset="0"/>
              <a:buChar char="•"/>
            </a:pPr>
            <a:r>
              <a:rPr lang="de-CH" sz="2400" dirty="0"/>
              <a:t>Rough </a:t>
            </a:r>
            <a:r>
              <a:rPr lang="de-CH" sz="2400" dirty="0" err="1"/>
              <a:t>surfaces</a:t>
            </a:r>
            <a:r>
              <a:rPr lang="de-CH" sz="2400" dirty="0"/>
              <a:t> and </a:t>
            </a:r>
            <a:r>
              <a:rPr lang="de-CH" sz="2400" dirty="0" err="1"/>
              <a:t>complex</a:t>
            </a:r>
            <a:r>
              <a:rPr lang="de-CH" sz="2400" dirty="0"/>
              <a:t> </a:t>
            </a:r>
            <a:r>
              <a:rPr lang="de-CH" sz="2400" dirty="0" err="1"/>
              <a:t>targets</a:t>
            </a:r>
            <a:r>
              <a:rPr lang="de-CH" sz="2400" dirty="0"/>
              <a:t> </a:t>
            </a:r>
            <a:r>
              <a:rPr lang="de-CH" sz="2400" dirty="0" err="1"/>
              <a:t>scatter</a:t>
            </a:r>
            <a:r>
              <a:rPr lang="de-CH" sz="2400" dirty="0"/>
              <a:t> </a:t>
            </a:r>
            <a:r>
              <a:rPr lang="de-CH" sz="2400" dirty="0" err="1"/>
              <a:t>energy</a:t>
            </a:r>
            <a:r>
              <a:rPr lang="de-CH" sz="2400" dirty="0"/>
              <a:t> back → </a:t>
            </a:r>
            <a:r>
              <a:rPr lang="de-CH" sz="2400" dirty="0" err="1"/>
              <a:t>appear</a:t>
            </a:r>
            <a:r>
              <a:rPr lang="de-CH" sz="2400" dirty="0"/>
              <a:t> </a:t>
            </a:r>
            <a:r>
              <a:rPr lang="de-CH" sz="2400" dirty="0" err="1"/>
              <a:t>bright</a:t>
            </a:r>
            <a:br>
              <a:rPr lang="de-CH" sz="2400" dirty="0"/>
            </a:br>
            <a:endParaRPr lang="de-CH" sz="2400" dirty="0"/>
          </a:p>
          <a:p>
            <a:pPr marL="285750" indent="-285750">
              <a:buFont typeface="Arial" panose="020B0604020202020204" pitchFamily="34" charset="0"/>
              <a:buChar char="•"/>
            </a:pPr>
            <a:r>
              <a:rPr lang="de-CH" sz="2400" dirty="0"/>
              <a:t>Urban </a:t>
            </a:r>
            <a:r>
              <a:rPr lang="de-CH" sz="2400" dirty="0" err="1"/>
              <a:t>areas</a:t>
            </a:r>
            <a:r>
              <a:rPr lang="de-CH" sz="2400" dirty="0"/>
              <a:t> </a:t>
            </a:r>
            <a:r>
              <a:rPr lang="de-CH" sz="2400" dirty="0" err="1"/>
              <a:t>produce</a:t>
            </a:r>
            <a:r>
              <a:rPr lang="de-CH" sz="2400" dirty="0"/>
              <a:t> strong </a:t>
            </a:r>
            <a:r>
              <a:rPr lang="de-CH" sz="2400" dirty="0" err="1"/>
              <a:t>returns</a:t>
            </a:r>
            <a:r>
              <a:rPr lang="de-CH" sz="2400" dirty="0"/>
              <a:t> via double-bounce </a:t>
            </a:r>
            <a:r>
              <a:rPr lang="de-CH" sz="2400" dirty="0" err="1"/>
              <a:t>reflections</a:t>
            </a:r>
            <a:endParaRPr lang="de-CH" sz="2400" dirty="0"/>
          </a:p>
          <a:p>
            <a:pPr marL="285750" indent="-285750">
              <a:buFont typeface="Arial" panose="020B0604020202020204" pitchFamily="34" charset="0"/>
              <a:buChar char="•"/>
            </a:pPr>
            <a:r>
              <a:rPr lang="de-CH" sz="2400" dirty="0"/>
              <a:t>Vegetation </a:t>
            </a:r>
            <a:r>
              <a:rPr lang="de-CH" sz="2400" dirty="0" err="1"/>
              <a:t>canopies</a:t>
            </a:r>
            <a:r>
              <a:rPr lang="de-CH" sz="2400" dirty="0"/>
              <a:t> </a:t>
            </a:r>
            <a:r>
              <a:rPr lang="de-CH" sz="2400" dirty="0" err="1"/>
              <a:t>generate</a:t>
            </a:r>
            <a:r>
              <a:rPr lang="de-CH" sz="2400" dirty="0"/>
              <a:t> </a:t>
            </a:r>
            <a:r>
              <a:rPr lang="de-CH" sz="2400" dirty="0" err="1"/>
              <a:t>volume</a:t>
            </a:r>
            <a:r>
              <a:rPr lang="de-CH" sz="2400" dirty="0"/>
              <a:t> </a:t>
            </a:r>
            <a:r>
              <a:rPr lang="de-CH" sz="2400" dirty="0" err="1"/>
              <a:t>scattering</a:t>
            </a:r>
            <a:br>
              <a:rPr lang="de-CH" sz="2400" dirty="0"/>
            </a:br>
            <a:endParaRPr lang="de-CH" sz="2400" dirty="0"/>
          </a:p>
          <a:p>
            <a:pPr marL="285750" indent="-285750">
              <a:buFont typeface="Arial" panose="020B0604020202020204" pitchFamily="34" charset="0"/>
              <a:buChar char="•"/>
            </a:pPr>
            <a:r>
              <a:rPr lang="de-CH" sz="2400" dirty="0"/>
              <a:t>SAR </a:t>
            </a:r>
            <a:r>
              <a:rPr lang="de-CH" sz="2400" dirty="0" err="1"/>
              <a:t>records</a:t>
            </a:r>
            <a:r>
              <a:rPr lang="de-CH" sz="2400" dirty="0"/>
              <a:t> </a:t>
            </a:r>
            <a:r>
              <a:rPr lang="de-CH" sz="2400" dirty="0" err="1"/>
              <a:t>both</a:t>
            </a:r>
            <a:r>
              <a:rPr lang="de-CH" sz="2400" dirty="0"/>
              <a:t> </a:t>
            </a:r>
            <a:r>
              <a:rPr lang="de-CH" sz="2400" dirty="0" err="1"/>
              <a:t>amplitude</a:t>
            </a:r>
            <a:r>
              <a:rPr lang="de-CH" sz="2400" dirty="0"/>
              <a:t> and </a:t>
            </a:r>
            <a:r>
              <a:rPr lang="de-CH" sz="2400" dirty="0" err="1"/>
              <a:t>phase</a:t>
            </a:r>
            <a:r>
              <a:rPr lang="de-CH" sz="2400" dirty="0"/>
              <a:t>, </a:t>
            </a:r>
            <a:r>
              <a:rPr lang="de-CH" sz="2400" dirty="0" err="1"/>
              <a:t>enabling</a:t>
            </a:r>
            <a:r>
              <a:rPr lang="de-CH" sz="2400" dirty="0"/>
              <a:t> </a:t>
            </a:r>
            <a:r>
              <a:rPr lang="de-CH" sz="2400" dirty="0" err="1"/>
              <a:t>intensity</a:t>
            </a:r>
            <a:r>
              <a:rPr lang="de-CH" sz="2400" dirty="0"/>
              <a:t> </a:t>
            </a:r>
            <a:r>
              <a:rPr lang="de-CH" sz="2400" dirty="0" err="1"/>
              <a:t>imaging</a:t>
            </a:r>
            <a:r>
              <a:rPr lang="de-CH" sz="2400" dirty="0"/>
              <a:t> plus </a:t>
            </a:r>
            <a:r>
              <a:rPr lang="de-CH" sz="2400" dirty="0" err="1"/>
              <a:t>advanced</a:t>
            </a:r>
            <a:r>
              <a:rPr lang="de-CH" sz="2400" dirty="0"/>
              <a:t> </a:t>
            </a:r>
            <a:r>
              <a:rPr lang="de-CH" sz="2400" dirty="0" err="1"/>
              <a:t>methods</a:t>
            </a:r>
            <a:r>
              <a:rPr lang="de-CH" sz="2400" dirty="0"/>
              <a:t> like </a:t>
            </a:r>
            <a:r>
              <a:rPr lang="de-CH" sz="2400" dirty="0" err="1"/>
              <a:t>interferometry</a:t>
            </a:r>
            <a:r>
              <a:rPr lang="de-CH" sz="2400" dirty="0"/>
              <a:t> and </a:t>
            </a:r>
            <a:r>
              <a:rPr lang="de-CH" sz="2400" dirty="0" err="1"/>
              <a:t>polarimetry</a:t>
            </a:r>
            <a:endParaRPr lang="de-CH" sz="2400" dirty="0"/>
          </a:p>
          <a:p>
            <a:pPr marL="285750" indent="-285750">
              <a:buFont typeface="Arial" panose="020B0604020202020204" pitchFamily="34" charset="0"/>
              <a:buChar char="•"/>
            </a:pPr>
            <a:r>
              <a:rPr lang="de-CH" sz="2400" dirty="0"/>
              <a:t>These </a:t>
            </a:r>
            <a:r>
              <a:rPr lang="de-CH" sz="2400" dirty="0" err="1"/>
              <a:t>techniques</a:t>
            </a:r>
            <a:r>
              <a:rPr lang="de-CH" sz="2400" dirty="0"/>
              <a:t> </a:t>
            </a:r>
            <a:r>
              <a:rPr lang="de-CH" sz="2400" dirty="0" err="1"/>
              <a:t>provide</a:t>
            </a:r>
            <a:r>
              <a:rPr lang="de-CH" sz="2400" dirty="0"/>
              <a:t> </a:t>
            </a:r>
            <a:r>
              <a:rPr lang="de-CH" sz="2400" dirty="0" err="1"/>
              <a:t>information</a:t>
            </a:r>
            <a:r>
              <a:rPr lang="de-CH" sz="2400" dirty="0"/>
              <a:t> </a:t>
            </a:r>
            <a:r>
              <a:rPr lang="de-CH" sz="2400" dirty="0" err="1"/>
              <a:t>beyond</a:t>
            </a:r>
            <a:r>
              <a:rPr lang="de-CH" sz="2400" dirty="0"/>
              <a:t> </a:t>
            </a:r>
            <a:r>
              <a:rPr lang="de-CH" sz="2400" dirty="0" err="1"/>
              <a:t>what</a:t>
            </a:r>
            <a:r>
              <a:rPr lang="de-CH" sz="2400" dirty="0"/>
              <a:t> </a:t>
            </a:r>
            <a:r>
              <a:rPr lang="de-CH" sz="2400" dirty="0" err="1"/>
              <a:t>optical</a:t>
            </a:r>
            <a:r>
              <a:rPr lang="de-CH" sz="2400" dirty="0"/>
              <a:t> </a:t>
            </a:r>
            <a:r>
              <a:rPr lang="de-CH" sz="2400" dirty="0" err="1"/>
              <a:t>imagery</a:t>
            </a:r>
            <a:r>
              <a:rPr lang="de-CH" sz="2400" dirty="0"/>
              <a:t> </a:t>
            </a:r>
            <a:r>
              <a:rPr lang="de-CH" sz="2400" dirty="0" err="1"/>
              <a:t>can</a:t>
            </a:r>
            <a:r>
              <a:rPr lang="de-CH" sz="2400" dirty="0"/>
              <a:t> </a:t>
            </a:r>
            <a:r>
              <a:rPr lang="de-CH" sz="2400" dirty="0" err="1"/>
              <a:t>capture</a:t>
            </a:r>
            <a:endParaRPr lang="de-CH" sz="2400" dirty="0"/>
          </a:p>
        </p:txBody>
      </p:sp>
    </p:spTree>
    <p:extLst>
      <p:ext uri="{BB962C8B-B14F-4D97-AF65-F5344CB8AC3E}">
        <p14:creationId xmlns:p14="http://schemas.microsoft.com/office/powerpoint/2010/main" val="215837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92D7-03E6-9BBA-00E1-4CE919ADAFAE}"/>
              </a:ext>
            </a:extLst>
          </p:cNvPr>
          <p:cNvSpPr>
            <a:spLocks noGrp="1"/>
          </p:cNvSpPr>
          <p:nvPr>
            <p:ph type="title"/>
          </p:nvPr>
        </p:nvSpPr>
        <p:spPr/>
        <p:txBody>
          <a:bodyPr/>
          <a:lstStyle/>
          <a:p>
            <a:r>
              <a:rPr lang="en-US" dirty="0"/>
              <a:t>Geometric Distortions</a:t>
            </a:r>
            <a:endParaRPr lang="de-CH" dirty="0"/>
          </a:p>
        </p:txBody>
      </p:sp>
      <p:pic>
        <p:nvPicPr>
          <p:cNvPr id="4" name="Content Placeholder 3" descr="A diagram of a mountain slope&#10;&#10;AI-generated content may be incorrect.">
            <a:extLst>
              <a:ext uri="{FF2B5EF4-FFF2-40B4-BE49-F238E27FC236}">
                <a16:creationId xmlns:a16="http://schemas.microsoft.com/office/drawing/2014/main" id="{8D723E34-9191-CACE-DE1A-506A32C23E8F}"/>
              </a:ext>
            </a:extLst>
          </p:cNvPr>
          <p:cNvPicPr>
            <a:picLocks noGrp="1" noChangeAspect="1"/>
          </p:cNvPicPr>
          <p:nvPr>
            <p:ph idx="1"/>
          </p:nvPr>
        </p:nvPicPr>
        <p:blipFill>
          <a:blip r:embed="rId2"/>
          <a:stretch>
            <a:fillRect/>
          </a:stretch>
        </p:blipFill>
        <p:spPr>
          <a:xfrm>
            <a:off x="838200" y="1690688"/>
            <a:ext cx="8773886" cy="3999860"/>
          </a:xfrm>
          <a:prstGeom prst="rect">
            <a:avLst/>
          </a:prstGeom>
        </p:spPr>
      </p:pic>
      <p:sp>
        <p:nvSpPr>
          <p:cNvPr id="6" name="TextBox 5">
            <a:extLst>
              <a:ext uri="{FF2B5EF4-FFF2-40B4-BE49-F238E27FC236}">
                <a16:creationId xmlns:a16="http://schemas.microsoft.com/office/drawing/2014/main" id="{C23A520D-73D3-5F9C-885A-161501AB30E9}"/>
              </a:ext>
            </a:extLst>
          </p:cNvPr>
          <p:cNvSpPr txBox="1"/>
          <p:nvPr/>
        </p:nvSpPr>
        <p:spPr>
          <a:xfrm>
            <a:off x="751114" y="5892263"/>
            <a:ext cx="8773886" cy="461665"/>
          </a:xfrm>
          <a:prstGeom prst="rect">
            <a:avLst/>
          </a:prstGeom>
          <a:noFill/>
        </p:spPr>
        <p:txBody>
          <a:bodyPr wrap="square">
            <a:spAutoFit/>
          </a:bodyPr>
          <a:lstStyle/>
          <a:p>
            <a:r>
              <a:rPr lang="en-US" sz="1200" i="1" kern="0" dirty="0">
                <a:solidFill>
                  <a:srgbClr val="0E2841"/>
                </a:solidFill>
                <a:effectLst/>
                <a:latin typeface="Calibri" panose="020F0502020204030204" pitchFamily="34" charset="0"/>
                <a:ea typeface="Aptos" panose="020B0004020202020204" pitchFamily="34" charset="0"/>
              </a:rPr>
              <a:t>Main geometric distortions on SAR images with their dependence on acquisition geometry:</a:t>
            </a:r>
            <a:r>
              <a:rPr lang="en-US" sz="1200" kern="0" dirty="0">
                <a:effectLst/>
                <a:latin typeface="Calibri" panose="020F0502020204030204" pitchFamily="34" charset="0"/>
                <a:ea typeface="Aptos" panose="020B0004020202020204" pitchFamily="34" charset="0"/>
              </a:rPr>
              <a:t> (a) foreshortening, (b) layover, and (c) shadow. (Flores et al., 2019)</a:t>
            </a:r>
            <a:endParaRPr lang="de-CH" sz="1200" dirty="0"/>
          </a:p>
        </p:txBody>
      </p:sp>
    </p:spTree>
    <p:extLst>
      <p:ext uri="{BB962C8B-B14F-4D97-AF65-F5344CB8AC3E}">
        <p14:creationId xmlns:p14="http://schemas.microsoft.com/office/powerpoint/2010/main" val="2567861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CC738-9E4E-CF07-26DA-FA20153A76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9D1839-A08B-C656-2AA8-D8EFF0CACA85}"/>
              </a:ext>
            </a:extLst>
          </p:cNvPr>
          <p:cNvSpPr>
            <a:spLocks noGrp="1"/>
          </p:cNvSpPr>
          <p:nvPr>
            <p:ph type="title"/>
          </p:nvPr>
        </p:nvSpPr>
        <p:spPr/>
        <p:txBody>
          <a:bodyPr/>
          <a:lstStyle/>
          <a:p>
            <a:r>
              <a:rPr lang="en-US" dirty="0"/>
              <a:t>Geometric Distortions</a:t>
            </a:r>
            <a:endParaRPr lang="de-CH" dirty="0"/>
          </a:p>
        </p:txBody>
      </p:sp>
      <p:sp>
        <p:nvSpPr>
          <p:cNvPr id="3" name="Content Placeholder 2">
            <a:extLst>
              <a:ext uri="{FF2B5EF4-FFF2-40B4-BE49-F238E27FC236}">
                <a16:creationId xmlns:a16="http://schemas.microsoft.com/office/drawing/2014/main" id="{7880B08C-364D-4B69-1340-7B72638CA970}"/>
              </a:ext>
            </a:extLst>
          </p:cNvPr>
          <p:cNvSpPr>
            <a:spLocks noGrp="1"/>
          </p:cNvSpPr>
          <p:nvPr>
            <p:ph idx="1"/>
          </p:nvPr>
        </p:nvSpPr>
        <p:spPr/>
        <p:txBody>
          <a:bodyPr/>
          <a:lstStyle/>
          <a:p>
            <a:r>
              <a:rPr lang="en-US" dirty="0"/>
              <a:t>SAR images are affected by geometric distortions due to side-looking geometry</a:t>
            </a:r>
          </a:p>
          <a:p>
            <a:r>
              <a:rPr lang="en-US" dirty="0"/>
              <a:t>Foreshortening: slopes facing sensor appear compressed</a:t>
            </a:r>
          </a:p>
          <a:p>
            <a:r>
              <a:rPr lang="en-US" dirty="0"/>
              <a:t>Layover: tall objects imaged before their base</a:t>
            </a:r>
          </a:p>
          <a:p>
            <a:r>
              <a:rPr lang="en-US" dirty="0"/>
              <a:t>Radar shadows: steep terrain blocks illumination, leaving dark areas</a:t>
            </a:r>
          </a:p>
          <a:p>
            <a:r>
              <a:rPr lang="en-US" dirty="0"/>
              <a:t>Distortions can be corrected using digital elevation models (DEMs) for geometric correction</a:t>
            </a:r>
          </a:p>
        </p:txBody>
      </p:sp>
    </p:spTree>
    <p:extLst>
      <p:ext uri="{BB962C8B-B14F-4D97-AF65-F5344CB8AC3E}">
        <p14:creationId xmlns:p14="http://schemas.microsoft.com/office/powerpoint/2010/main" val="1348077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EE811-3FD8-770A-7D99-ED936D296F0A}"/>
              </a:ext>
            </a:extLst>
          </p:cNvPr>
          <p:cNvSpPr>
            <a:spLocks noGrp="1"/>
          </p:cNvSpPr>
          <p:nvPr>
            <p:ph type="title"/>
          </p:nvPr>
        </p:nvSpPr>
        <p:spPr>
          <a:xfrm>
            <a:off x="6466114" y="365125"/>
            <a:ext cx="4887686" cy="1325563"/>
          </a:xfrm>
        </p:spPr>
        <p:txBody>
          <a:bodyPr/>
          <a:lstStyle/>
          <a:p>
            <a:r>
              <a:rPr lang="de-DE" dirty="0"/>
              <a:t>Penetration</a:t>
            </a:r>
            <a:endParaRPr lang="de-CH" dirty="0"/>
          </a:p>
        </p:txBody>
      </p:sp>
      <p:sp>
        <p:nvSpPr>
          <p:cNvPr id="3" name="Content Placeholder 2">
            <a:extLst>
              <a:ext uri="{FF2B5EF4-FFF2-40B4-BE49-F238E27FC236}">
                <a16:creationId xmlns:a16="http://schemas.microsoft.com/office/drawing/2014/main" id="{A0BA450E-96AD-7F4D-C1DD-3D245FB189FD}"/>
              </a:ext>
            </a:extLst>
          </p:cNvPr>
          <p:cNvSpPr>
            <a:spLocks noGrp="1"/>
          </p:cNvSpPr>
          <p:nvPr>
            <p:ph idx="1"/>
          </p:nvPr>
        </p:nvSpPr>
        <p:spPr>
          <a:xfrm>
            <a:off x="6452474" y="1825625"/>
            <a:ext cx="4901326" cy="4351338"/>
          </a:xfrm>
        </p:spPr>
        <p:txBody>
          <a:bodyPr>
            <a:normAutofit fontScale="62500" lnSpcReduction="20000"/>
          </a:bodyPr>
          <a:lstStyle/>
          <a:p>
            <a:r>
              <a:rPr lang="en-US" dirty="0"/>
              <a:t>SAR penetration depends on wavelength, polarization, and target dielectric properties</a:t>
            </a:r>
          </a:p>
          <a:p>
            <a:r>
              <a:rPr lang="en-US" dirty="0"/>
              <a:t>Longer wavelengths (L-band, P-band) penetrate deeper into vegetation and dry soils; shorter X-band is limited to surface interactions</a:t>
            </a:r>
          </a:p>
          <a:p>
            <a:r>
              <a:rPr lang="en-US" dirty="0"/>
              <a:t>In forests, L-band and P-band interact with trunks and branches → useful for structure and biomass estimation</a:t>
            </a:r>
          </a:p>
          <a:p>
            <a:r>
              <a:rPr lang="en-US" dirty="0"/>
              <a:t>Soil penetration decreases with higher moisture, as water strongly absorbs microwaves</a:t>
            </a:r>
          </a:p>
          <a:p>
            <a:r>
              <a:rPr lang="en-US" dirty="0"/>
              <a:t>Dry snow and sand allow deeper penetration; wet snow, water, or saturated soils appear dark due to absorption and reflection</a:t>
            </a:r>
          </a:p>
          <a:p>
            <a:r>
              <a:rPr lang="en-US" dirty="0"/>
              <a:t>Applications include soil moisture retrieval, flood mapping under vegetation, and monitoring permafrost and ice structures</a:t>
            </a:r>
          </a:p>
          <a:p>
            <a:endParaRPr lang="de-CH" dirty="0"/>
          </a:p>
        </p:txBody>
      </p:sp>
      <p:pic>
        <p:nvPicPr>
          <p:cNvPr id="4" name="Grafik 42" descr="Ein Bild, das Muster, Text, Entwurf, Design enthält.&#10;&#10;KI-generierte Inhalte können fehlerhaft sein.">
            <a:extLst>
              <a:ext uri="{FF2B5EF4-FFF2-40B4-BE49-F238E27FC236}">
                <a16:creationId xmlns:a16="http://schemas.microsoft.com/office/drawing/2014/main" id="{44D4E10F-B79C-2D68-2372-6227CE3FA353}"/>
              </a:ext>
            </a:extLst>
          </p:cNvPr>
          <p:cNvPicPr>
            <a:picLocks noChangeAspect="1"/>
          </p:cNvPicPr>
          <p:nvPr/>
        </p:nvPicPr>
        <p:blipFill>
          <a:blip r:embed="rId2"/>
          <a:stretch>
            <a:fillRect/>
          </a:stretch>
        </p:blipFill>
        <p:spPr>
          <a:xfrm>
            <a:off x="228600" y="778328"/>
            <a:ext cx="6082360" cy="5301343"/>
          </a:xfrm>
          <a:prstGeom prst="rect">
            <a:avLst/>
          </a:prstGeom>
        </p:spPr>
      </p:pic>
      <p:sp>
        <p:nvSpPr>
          <p:cNvPr id="6" name="TextBox 5">
            <a:extLst>
              <a:ext uri="{FF2B5EF4-FFF2-40B4-BE49-F238E27FC236}">
                <a16:creationId xmlns:a16="http://schemas.microsoft.com/office/drawing/2014/main" id="{F9D19416-3619-8ABE-6491-04A4E69B1E7E}"/>
              </a:ext>
            </a:extLst>
          </p:cNvPr>
          <p:cNvSpPr txBox="1"/>
          <p:nvPr/>
        </p:nvSpPr>
        <p:spPr>
          <a:xfrm>
            <a:off x="370114" y="6079671"/>
            <a:ext cx="6096000" cy="246221"/>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Penetration of different wavelengths for different materials (Meyer, 2019)</a:t>
            </a:r>
            <a:endParaRPr lang="de-CH" sz="1000" dirty="0"/>
          </a:p>
        </p:txBody>
      </p:sp>
    </p:spTree>
    <p:extLst>
      <p:ext uri="{BB962C8B-B14F-4D97-AF65-F5344CB8AC3E}">
        <p14:creationId xmlns:p14="http://schemas.microsoft.com/office/powerpoint/2010/main" val="41446451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B1B9-33E3-615A-A3F6-7DB1CCB16818}"/>
              </a:ext>
            </a:extLst>
          </p:cNvPr>
          <p:cNvSpPr>
            <a:spLocks noGrp="1"/>
          </p:cNvSpPr>
          <p:nvPr>
            <p:ph type="title"/>
          </p:nvPr>
        </p:nvSpPr>
        <p:spPr/>
        <p:txBody>
          <a:bodyPr/>
          <a:lstStyle/>
          <a:p>
            <a:r>
              <a:rPr lang="de-DE" dirty="0" err="1"/>
              <a:t>Polarization</a:t>
            </a:r>
            <a:endParaRPr lang="de-CH" dirty="0"/>
          </a:p>
        </p:txBody>
      </p:sp>
      <p:pic>
        <p:nvPicPr>
          <p:cNvPr id="4" name="Grafik 47" descr="Ein Bild, das Reihe, Kinderkunst, Screenshot, Origami enthält.&#10;&#10;KI-generierte Inhalte können fehlerhaft sein.">
            <a:extLst>
              <a:ext uri="{FF2B5EF4-FFF2-40B4-BE49-F238E27FC236}">
                <a16:creationId xmlns:a16="http://schemas.microsoft.com/office/drawing/2014/main" id="{07A9384A-382D-7B84-9321-2A910EAC656A}"/>
              </a:ext>
            </a:extLst>
          </p:cNvPr>
          <p:cNvPicPr>
            <a:picLocks noChangeAspect="1"/>
          </p:cNvPicPr>
          <p:nvPr/>
        </p:nvPicPr>
        <p:blipFill>
          <a:blip r:embed="rId2"/>
          <a:stretch>
            <a:fillRect/>
          </a:stretch>
        </p:blipFill>
        <p:spPr>
          <a:xfrm>
            <a:off x="838200" y="1825625"/>
            <a:ext cx="4920343" cy="4331318"/>
          </a:xfrm>
          <a:prstGeom prst="rect">
            <a:avLst/>
          </a:prstGeom>
        </p:spPr>
      </p:pic>
      <p:graphicFrame>
        <p:nvGraphicFramePr>
          <p:cNvPr id="6" name="Table 5">
            <a:extLst>
              <a:ext uri="{FF2B5EF4-FFF2-40B4-BE49-F238E27FC236}">
                <a16:creationId xmlns:a16="http://schemas.microsoft.com/office/drawing/2014/main" id="{6EC59046-E5F8-931C-1D40-58C16B74CE5C}"/>
              </a:ext>
            </a:extLst>
          </p:cNvPr>
          <p:cNvGraphicFramePr>
            <a:graphicFrameLocks noGrp="1"/>
          </p:cNvGraphicFramePr>
          <p:nvPr>
            <p:extLst>
              <p:ext uri="{D42A27DB-BD31-4B8C-83A1-F6EECF244321}">
                <p14:modId xmlns:p14="http://schemas.microsoft.com/office/powerpoint/2010/main" val="1801607862"/>
              </p:ext>
            </p:extLst>
          </p:nvPr>
        </p:nvGraphicFramePr>
        <p:xfrm>
          <a:off x="5883955" y="1917178"/>
          <a:ext cx="5469845" cy="1877785"/>
        </p:xfrm>
        <a:graphic>
          <a:graphicData uri="http://schemas.openxmlformats.org/drawingml/2006/table">
            <a:tbl>
              <a:tblPr firstRow="1" firstCol="1" bandRow="1">
                <a:tableStyleId>{5C22544A-7EE6-4342-B048-85BDC9FD1C3A}</a:tableStyleId>
              </a:tblPr>
              <a:tblGrid>
                <a:gridCol w="2759535">
                  <a:extLst>
                    <a:ext uri="{9D8B030D-6E8A-4147-A177-3AD203B41FA5}">
                      <a16:colId xmlns:a16="http://schemas.microsoft.com/office/drawing/2014/main" val="779223868"/>
                    </a:ext>
                  </a:extLst>
                </a:gridCol>
                <a:gridCol w="2710310">
                  <a:extLst>
                    <a:ext uri="{9D8B030D-6E8A-4147-A177-3AD203B41FA5}">
                      <a16:colId xmlns:a16="http://schemas.microsoft.com/office/drawing/2014/main" val="3663600013"/>
                    </a:ext>
                  </a:extLst>
                </a:gridCol>
              </a:tblGrid>
              <a:tr h="375557">
                <a:tc>
                  <a:txBody>
                    <a:bodyPr/>
                    <a:lstStyle/>
                    <a:p>
                      <a:pPr algn="just">
                        <a:lnSpc>
                          <a:spcPts val="1300"/>
                        </a:lnSpc>
                        <a:buNone/>
                      </a:pPr>
                      <a:r>
                        <a:rPr lang="en-US" sz="1200" kern="100">
                          <a:effectLst/>
                        </a:rPr>
                        <a:t>Single polarization</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dirty="0">
                          <a:effectLst/>
                        </a:rPr>
                        <a:t>HH or VV</a:t>
                      </a:r>
                      <a:endParaRPr lang="de-CH" sz="1200" kern="100" dirty="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4089616403"/>
                  </a:ext>
                </a:extLst>
              </a:tr>
              <a:tr h="375557">
                <a:tc>
                  <a:txBody>
                    <a:bodyPr/>
                    <a:lstStyle/>
                    <a:p>
                      <a:pPr algn="just">
                        <a:lnSpc>
                          <a:spcPts val="1300"/>
                        </a:lnSpc>
                        <a:buNone/>
                      </a:pPr>
                      <a:r>
                        <a:rPr lang="en-US" sz="1200" kern="100">
                          <a:effectLst/>
                        </a:rPr>
                        <a:t>Single polarization</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HH or VV</a:t>
                      </a:r>
                      <a:endParaRPr lang="de-CH" sz="1200" kern="10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152423861"/>
                  </a:ext>
                </a:extLst>
              </a:tr>
              <a:tr h="375557">
                <a:tc>
                  <a:txBody>
                    <a:bodyPr/>
                    <a:lstStyle/>
                    <a:p>
                      <a:pPr algn="just">
                        <a:lnSpc>
                          <a:spcPts val="1300"/>
                        </a:lnSpc>
                        <a:buNone/>
                      </a:pPr>
                      <a:r>
                        <a:rPr lang="en-US" sz="1200" kern="100">
                          <a:effectLst/>
                        </a:rPr>
                        <a:t>Dual polarization</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HH + HV, or VV + VH, or HH + VV</a:t>
                      </a:r>
                      <a:endParaRPr lang="de-CH" sz="1200" kern="10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95361043"/>
                  </a:ext>
                </a:extLst>
              </a:tr>
              <a:tr h="375557">
                <a:tc>
                  <a:txBody>
                    <a:bodyPr/>
                    <a:lstStyle/>
                    <a:p>
                      <a:pPr algn="just">
                        <a:lnSpc>
                          <a:spcPts val="1300"/>
                        </a:lnSpc>
                        <a:buNone/>
                      </a:pPr>
                      <a:r>
                        <a:rPr lang="en-US" sz="1200" kern="100">
                          <a:effectLst/>
                        </a:rPr>
                        <a:t>Alternating polarization</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a:effectLst/>
                        </a:rPr>
                        <a:t>HH + HV, alternating with VV + VH</a:t>
                      </a:r>
                      <a:endParaRPr lang="de-CH" sz="1200" kern="10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3298224835"/>
                  </a:ext>
                </a:extLst>
              </a:tr>
              <a:tr h="375557">
                <a:tc>
                  <a:txBody>
                    <a:bodyPr/>
                    <a:lstStyle/>
                    <a:p>
                      <a:pPr algn="just">
                        <a:lnSpc>
                          <a:spcPts val="1300"/>
                        </a:lnSpc>
                        <a:buNone/>
                      </a:pPr>
                      <a:r>
                        <a:rPr lang="en-US" sz="1200" kern="100">
                          <a:effectLst/>
                        </a:rPr>
                        <a:t>Polarimetric (Quad-pol</a:t>
                      </a:r>
                      <a:endParaRPr lang="de-CH" sz="1200" kern="100">
                        <a:effectLst/>
                        <a:latin typeface="Calibri" panose="020F0502020204030204" pitchFamily="34" charset="0"/>
                        <a:ea typeface="Aptos" panose="020B0004020202020204" pitchFamily="34" charset="0"/>
                      </a:endParaRPr>
                    </a:p>
                  </a:txBody>
                  <a:tcPr marL="44450" marR="44450" marT="0" marB="0" anchor="ctr"/>
                </a:tc>
                <a:tc>
                  <a:txBody>
                    <a:bodyPr/>
                    <a:lstStyle/>
                    <a:p>
                      <a:pPr algn="just">
                        <a:lnSpc>
                          <a:spcPts val="1300"/>
                        </a:lnSpc>
                        <a:buNone/>
                      </a:pPr>
                      <a:r>
                        <a:rPr lang="en-US" sz="1200" kern="100" dirty="0">
                          <a:effectLst/>
                        </a:rPr>
                        <a:t>HH, VV, HV, VH</a:t>
                      </a:r>
                      <a:endParaRPr lang="de-CH" sz="1200" kern="100" dirty="0">
                        <a:effectLst/>
                        <a:latin typeface="Calibri" panose="020F0502020204030204" pitchFamily="34" charset="0"/>
                        <a:ea typeface="Aptos" panose="020B0004020202020204" pitchFamily="34" charset="0"/>
                      </a:endParaRPr>
                    </a:p>
                  </a:txBody>
                  <a:tcPr marL="44450" marR="44450" marT="0" marB="0" anchor="ctr"/>
                </a:tc>
                <a:extLst>
                  <a:ext uri="{0D108BD9-81ED-4DB2-BD59-A6C34878D82A}">
                    <a16:rowId xmlns:a16="http://schemas.microsoft.com/office/drawing/2014/main" val="3268515215"/>
                  </a:ext>
                </a:extLst>
              </a:tr>
            </a:tbl>
          </a:graphicData>
        </a:graphic>
      </p:graphicFrame>
      <p:sp>
        <p:nvSpPr>
          <p:cNvPr id="10" name="TextBox 9">
            <a:extLst>
              <a:ext uri="{FF2B5EF4-FFF2-40B4-BE49-F238E27FC236}">
                <a16:creationId xmlns:a16="http://schemas.microsoft.com/office/drawing/2014/main" id="{C514CACC-EEAC-AD05-C0F9-00567D32E25E}"/>
              </a:ext>
            </a:extLst>
          </p:cNvPr>
          <p:cNvSpPr txBox="1"/>
          <p:nvPr/>
        </p:nvSpPr>
        <p:spPr>
          <a:xfrm>
            <a:off x="5883955" y="4021453"/>
            <a:ext cx="5469845" cy="2062103"/>
          </a:xfrm>
          <a:prstGeom prst="rect">
            <a:avLst/>
          </a:prstGeom>
          <a:noFill/>
        </p:spPr>
        <p:txBody>
          <a:bodyPr wrap="square">
            <a:spAutoFit/>
          </a:bodyPr>
          <a:lstStyle/>
          <a:p>
            <a:pPr marL="285750" indent="-285750">
              <a:buFont typeface="Arial" panose="020B0604020202020204" pitchFamily="34" charset="0"/>
              <a:buChar char="•"/>
            </a:pPr>
            <a:r>
              <a:rPr lang="de-CH" sz="1600" dirty="0" err="1"/>
              <a:t>Polarization</a:t>
            </a:r>
            <a:r>
              <a:rPr lang="de-CH" sz="1600" dirty="0"/>
              <a:t> </a:t>
            </a:r>
            <a:r>
              <a:rPr lang="de-CH" sz="1600" dirty="0" err="1"/>
              <a:t>is</a:t>
            </a:r>
            <a:r>
              <a:rPr lang="de-CH" sz="1600" dirty="0"/>
              <a:t> a </a:t>
            </a:r>
            <a:r>
              <a:rPr lang="de-CH" sz="1600" dirty="0" err="1"/>
              <a:t>key</a:t>
            </a:r>
            <a:r>
              <a:rPr lang="de-CH" sz="1600" dirty="0"/>
              <a:t> </a:t>
            </a:r>
            <a:r>
              <a:rPr lang="de-CH" sz="1600" dirty="0" err="1"/>
              <a:t>dimension</a:t>
            </a:r>
            <a:r>
              <a:rPr lang="de-CH" sz="1600" dirty="0"/>
              <a:t> in </a:t>
            </a:r>
            <a:r>
              <a:rPr lang="de-CH" sz="1600" dirty="0" err="1"/>
              <a:t>radar</a:t>
            </a:r>
            <a:r>
              <a:rPr lang="de-CH" sz="1600" dirty="0"/>
              <a:t> </a:t>
            </a:r>
            <a:r>
              <a:rPr lang="de-CH" sz="1600" dirty="0" err="1"/>
              <a:t>measurements</a:t>
            </a:r>
            <a:endParaRPr lang="de-CH" sz="1600" dirty="0"/>
          </a:p>
          <a:p>
            <a:pPr marL="285750" indent="-285750">
              <a:buFont typeface="Arial" panose="020B0604020202020204" pitchFamily="34" charset="0"/>
              <a:buChar char="•"/>
            </a:pPr>
            <a:r>
              <a:rPr lang="de-CH" sz="1600" dirty="0"/>
              <a:t>Modern SAR </a:t>
            </a:r>
            <a:r>
              <a:rPr lang="de-CH" sz="1600" dirty="0" err="1"/>
              <a:t>systems</a:t>
            </a:r>
            <a:r>
              <a:rPr lang="de-CH" sz="1600" dirty="0"/>
              <a:t> </a:t>
            </a:r>
            <a:r>
              <a:rPr lang="de-CH" sz="1600" dirty="0" err="1"/>
              <a:t>transmit</a:t>
            </a:r>
            <a:r>
              <a:rPr lang="de-CH" sz="1600" dirty="0"/>
              <a:t> and </a:t>
            </a:r>
            <a:r>
              <a:rPr lang="de-CH" sz="1600" dirty="0" err="1"/>
              <a:t>receive</a:t>
            </a:r>
            <a:r>
              <a:rPr lang="de-CH" sz="1600" dirty="0"/>
              <a:t> in horizontal (H) </a:t>
            </a:r>
            <a:r>
              <a:rPr lang="de-CH" sz="1600" dirty="0" err="1"/>
              <a:t>or</a:t>
            </a:r>
            <a:r>
              <a:rPr lang="de-CH" sz="1600" dirty="0"/>
              <a:t> </a:t>
            </a:r>
            <a:r>
              <a:rPr lang="de-CH" sz="1600" dirty="0" err="1"/>
              <a:t>vertical</a:t>
            </a:r>
            <a:r>
              <a:rPr lang="de-CH" sz="1600" dirty="0"/>
              <a:t> (V) </a:t>
            </a:r>
            <a:r>
              <a:rPr lang="de-CH" sz="1600" dirty="0" err="1"/>
              <a:t>modes</a:t>
            </a:r>
            <a:endParaRPr lang="de-CH" sz="1600" dirty="0"/>
          </a:p>
          <a:p>
            <a:pPr marL="285750" indent="-285750">
              <a:buFont typeface="Arial" panose="020B0604020202020204" pitchFamily="34" charset="0"/>
              <a:buChar char="•"/>
            </a:pPr>
            <a:r>
              <a:rPr lang="de-CH" sz="1600" dirty="0" err="1"/>
              <a:t>Four</a:t>
            </a:r>
            <a:r>
              <a:rPr lang="de-CH" sz="1600" dirty="0"/>
              <a:t> </a:t>
            </a:r>
            <a:r>
              <a:rPr lang="de-CH" sz="1600" dirty="0" err="1"/>
              <a:t>polarization</a:t>
            </a:r>
            <a:r>
              <a:rPr lang="de-CH" sz="1600" dirty="0"/>
              <a:t> </a:t>
            </a:r>
            <a:r>
              <a:rPr lang="de-CH" sz="1600" dirty="0" err="1"/>
              <a:t>combinations</a:t>
            </a:r>
            <a:r>
              <a:rPr lang="de-CH" sz="1600" dirty="0"/>
              <a:t>: HH, HV, VH, VV</a:t>
            </a:r>
          </a:p>
          <a:p>
            <a:pPr marL="285750" indent="-285750">
              <a:buFont typeface="Arial" panose="020B0604020202020204" pitchFamily="34" charset="0"/>
              <a:buChar char="•"/>
            </a:pPr>
            <a:r>
              <a:rPr lang="de-CH" sz="1600" dirty="0"/>
              <a:t>Co-</a:t>
            </a:r>
            <a:r>
              <a:rPr lang="de-CH" sz="1600" dirty="0" err="1"/>
              <a:t>polarized</a:t>
            </a:r>
            <a:r>
              <a:rPr lang="de-CH" sz="1600" dirty="0"/>
              <a:t> </a:t>
            </a:r>
            <a:r>
              <a:rPr lang="de-CH" sz="1600" dirty="0" err="1"/>
              <a:t>channels</a:t>
            </a:r>
            <a:r>
              <a:rPr lang="de-CH" sz="1600" dirty="0"/>
              <a:t> (HH, VV) → </a:t>
            </a:r>
            <a:r>
              <a:rPr lang="de-CH" sz="1600" dirty="0" err="1"/>
              <a:t>surface</a:t>
            </a:r>
            <a:r>
              <a:rPr lang="de-CH" sz="1600" dirty="0"/>
              <a:t> </a:t>
            </a:r>
            <a:r>
              <a:rPr lang="de-CH" sz="1600" dirty="0" err="1"/>
              <a:t>scattering</a:t>
            </a:r>
            <a:r>
              <a:rPr lang="de-CH" sz="1600" dirty="0"/>
              <a:t> and double-bounce </a:t>
            </a:r>
            <a:r>
              <a:rPr lang="de-CH" sz="1600" dirty="0" err="1"/>
              <a:t>effects</a:t>
            </a:r>
            <a:endParaRPr lang="de-CH" sz="1600" dirty="0"/>
          </a:p>
          <a:p>
            <a:pPr marL="285750" indent="-285750">
              <a:buFont typeface="Arial" panose="020B0604020202020204" pitchFamily="34" charset="0"/>
              <a:buChar char="•"/>
            </a:pPr>
            <a:r>
              <a:rPr lang="de-CH" sz="1600" dirty="0"/>
              <a:t>Cross-</a:t>
            </a:r>
            <a:r>
              <a:rPr lang="de-CH" sz="1600" dirty="0" err="1"/>
              <a:t>polarized</a:t>
            </a:r>
            <a:r>
              <a:rPr lang="de-CH" sz="1600" dirty="0"/>
              <a:t> </a:t>
            </a:r>
            <a:r>
              <a:rPr lang="de-CH" sz="1600" dirty="0" err="1"/>
              <a:t>channels</a:t>
            </a:r>
            <a:r>
              <a:rPr lang="de-CH" sz="1600" dirty="0"/>
              <a:t> (HV, VH) → sensitive </a:t>
            </a:r>
            <a:r>
              <a:rPr lang="de-CH" sz="1600" dirty="0" err="1"/>
              <a:t>to</a:t>
            </a:r>
            <a:r>
              <a:rPr lang="de-CH" sz="1600" dirty="0"/>
              <a:t> </a:t>
            </a:r>
            <a:r>
              <a:rPr lang="de-CH" sz="1600" dirty="0" err="1"/>
              <a:t>volume</a:t>
            </a:r>
            <a:r>
              <a:rPr lang="de-CH" sz="1600" dirty="0"/>
              <a:t> </a:t>
            </a:r>
            <a:r>
              <a:rPr lang="de-CH" sz="1600" dirty="0" err="1"/>
              <a:t>scattering</a:t>
            </a:r>
            <a:r>
              <a:rPr lang="de-CH" sz="1600" dirty="0"/>
              <a:t>, </a:t>
            </a:r>
            <a:r>
              <a:rPr lang="de-CH" sz="1600" dirty="0" err="1"/>
              <a:t>especially</a:t>
            </a:r>
            <a:r>
              <a:rPr lang="de-CH" sz="1600" dirty="0"/>
              <a:t> in </a:t>
            </a:r>
            <a:r>
              <a:rPr lang="de-CH" sz="1600" dirty="0" err="1"/>
              <a:t>vegetation</a:t>
            </a:r>
            <a:r>
              <a:rPr lang="de-CH" sz="1600" dirty="0"/>
              <a:t> </a:t>
            </a:r>
            <a:r>
              <a:rPr lang="de-CH" sz="1600" dirty="0" err="1"/>
              <a:t>canopies</a:t>
            </a:r>
            <a:endParaRPr lang="de-CH" sz="1600" dirty="0"/>
          </a:p>
        </p:txBody>
      </p:sp>
    </p:spTree>
    <p:extLst>
      <p:ext uri="{BB962C8B-B14F-4D97-AF65-F5344CB8AC3E}">
        <p14:creationId xmlns:p14="http://schemas.microsoft.com/office/powerpoint/2010/main" val="4040693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2971F-69A9-543A-EB1B-727A0BEE0272}"/>
              </a:ext>
            </a:extLst>
          </p:cNvPr>
          <p:cNvSpPr>
            <a:spLocks noGrp="1"/>
          </p:cNvSpPr>
          <p:nvPr>
            <p:ph type="title"/>
          </p:nvPr>
        </p:nvSpPr>
        <p:spPr>
          <a:xfrm>
            <a:off x="838200" y="365125"/>
            <a:ext cx="4343400" cy="1325563"/>
          </a:xfrm>
        </p:spPr>
        <p:txBody>
          <a:bodyPr/>
          <a:lstStyle/>
          <a:p>
            <a:r>
              <a:rPr lang="de-DE" dirty="0" err="1"/>
              <a:t>Polarization</a:t>
            </a:r>
            <a:endParaRPr lang="de-CH" dirty="0"/>
          </a:p>
        </p:txBody>
      </p:sp>
      <p:sp>
        <p:nvSpPr>
          <p:cNvPr id="3" name="Content Placeholder 2">
            <a:extLst>
              <a:ext uri="{FF2B5EF4-FFF2-40B4-BE49-F238E27FC236}">
                <a16:creationId xmlns:a16="http://schemas.microsoft.com/office/drawing/2014/main" id="{5585A067-0F91-1E8F-AB3A-396AFB8AAA78}"/>
              </a:ext>
            </a:extLst>
          </p:cNvPr>
          <p:cNvSpPr>
            <a:spLocks noGrp="1"/>
          </p:cNvSpPr>
          <p:nvPr>
            <p:ph idx="1"/>
          </p:nvPr>
        </p:nvSpPr>
        <p:spPr>
          <a:xfrm>
            <a:off x="838200" y="1825625"/>
            <a:ext cx="4343400" cy="4351338"/>
          </a:xfrm>
        </p:spPr>
        <p:txBody>
          <a:bodyPr>
            <a:normAutofit lnSpcReduction="10000"/>
          </a:bodyPr>
          <a:lstStyle/>
          <a:p>
            <a:pPr marL="0" indent="0">
              <a:buNone/>
            </a:pPr>
            <a:r>
              <a:rPr lang="en-US" dirty="0"/>
              <a:t>Illustration of how different polarizations (HH, VV, HV, and color composites) bring out different features in an agricultural scene from California’s Central Valley. The different orchards and crops in this area display different polarized backscatter behavior (Flores et al., 2019, p. 219)</a:t>
            </a:r>
            <a:endParaRPr lang="de-CH" dirty="0"/>
          </a:p>
        </p:txBody>
      </p:sp>
      <p:pic>
        <p:nvPicPr>
          <p:cNvPr id="4" name="Grafik 48" descr="Ein Bild, das Muster, Collage, Screenshot, Quadrat enthält.&#10;&#10;KI-generierte Inhalte können fehlerhaft sein.">
            <a:extLst>
              <a:ext uri="{FF2B5EF4-FFF2-40B4-BE49-F238E27FC236}">
                <a16:creationId xmlns:a16="http://schemas.microsoft.com/office/drawing/2014/main" id="{EC43CB65-3A72-07E5-9B94-028D3F73C8BB}"/>
              </a:ext>
            </a:extLst>
          </p:cNvPr>
          <p:cNvPicPr>
            <a:picLocks noChangeAspect="1"/>
          </p:cNvPicPr>
          <p:nvPr/>
        </p:nvPicPr>
        <p:blipFill>
          <a:blip r:embed="rId2"/>
          <a:stretch>
            <a:fillRect/>
          </a:stretch>
        </p:blipFill>
        <p:spPr>
          <a:xfrm>
            <a:off x="5279571" y="162878"/>
            <a:ext cx="6912427" cy="6532243"/>
          </a:xfrm>
          <a:prstGeom prst="rect">
            <a:avLst/>
          </a:prstGeom>
        </p:spPr>
      </p:pic>
    </p:spTree>
    <p:extLst>
      <p:ext uri="{BB962C8B-B14F-4D97-AF65-F5344CB8AC3E}">
        <p14:creationId xmlns:p14="http://schemas.microsoft.com/office/powerpoint/2010/main" val="2673787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2F1C4E-81D7-DBB7-E071-16F42E20F9BC}"/>
              </a:ext>
            </a:extLst>
          </p:cNvPr>
          <p:cNvSpPr>
            <a:spLocks noGrp="1"/>
          </p:cNvSpPr>
          <p:nvPr>
            <p:ph type="title"/>
          </p:nvPr>
        </p:nvSpPr>
        <p:spPr/>
        <p:txBody>
          <a:bodyPr/>
          <a:lstStyle/>
          <a:p>
            <a:r>
              <a:rPr lang="de-DE" dirty="0"/>
              <a:t>Speckle</a:t>
            </a:r>
            <a:endParaRPr lang="de-CH" dirty="0"/>
          </a:p>
        </p:txBody>
      </p:sp>
      <p:sp>
        <p:nvSpPr>
          <p:cNvPr id="3" name="Content Placeholder 2">
            <a:extLst>
              <a:ext uri="{FF2B5EF4-FFF2-40B4-BE49-F238E27FC236}">
                <a16:creationId xmlns:a16="http://schemas.microsoft.com/office/drawing/2014/main" id="{48551571-E4E1-70B4-6C15-B654E88AE994}"/>
              </a:ext>
            </a:extLst>
          </p:cNvPr>
          <p:cNvSpPr>
            <a:spLocks noGrp="1"/>
          </p:cNvSpPr>
          <p:nvPr>
            <p:ph idx="1"/>
          </p:nvPr>
        </p:nvSpPr>
        <p:spPr>
          <a:xfrm>
            <a:off x="6570345" y="681267"/>
            <a:ext cx="5338362" cy="6027964"/>
          </a:xfrm>
        </p:spPr>
        <p:txBody>
          <a:bodyPr>
            <a:normAutofit/>
          </a:bodyPr>
          <a:lstStyle/>
          <a:p>
            <a:r>
              <a:rPr lang="en-US" sz="1600" dirty="0"/>
              <a:t>Speckle is a granular texture in SAR imagery caused by coherent interference of scattered waves within a resolution cell</a:t>
            </a:r>
          </a:p>
          <a:p>
            <a:r>
              <a:rPr lang="en-US" sz="1600" dirty="0"/>
              <a:t>It is multiplicative noise, often modeled by an exponential distribution, and while it carries statistical information, it complicates interpretation and analysis</a:t>
            </a:r>
          </a:p>
          <a:p>
            <a:r>
              <a:rPr lang="en-US" sz="1600" dirty="0"/>
              <a:t>Speckle reduction is a key preprocessing step in SAR</a:t>
            </a:r>
          </a:p>
          <a:p>
            <a:r>
              <a:rPr lang="en-US" sz="1600" dirty="0"/>
              <a:t>Classical filtering approaches:</a:t>
            </a:r>
          </a:p>
          <a:p>
            <a:pPr lvl="1"/>
            <a:r>
              <a:rPr lang="en-US" sz="1200" b="1" dirty="0"/>
              <a:t>Lee filter</a:t>
            </a:r>
            <a:r>
              <a:rPr lang="en-US" sz="1200" dirty="0"/>
              <a:t> (adaptive, preserves edges)</a:t>
            </a:r>
          </a:p>
          <a:p>
            <a:pPr lvl="1"/>
            <a:r>
              <a:rPr lang="en-US" sz="1200" b="1" dirty="0"/>
              <a:t>Frost filter</a:t>
            </a:r>
            <a:r>
              <a:rPr lang="en-US" sz="1200" dirty="0"/>
              <a:t> (statistical smoothing)</a:t>
            </a:r>
          </a:p>
          <a:p>
            <a:r>
              <a:rPr lang="en-US" sz="1600" b="1" dirty="0" err="1"/>
              <a:t>Multilooking</a:t>
            </a:r>
            <a:r>
              <a:rPr lang="en-US" sz="1600" dirty="0"/>
              <a:t> (</a:t>
            </a:r>
            <a:r>
              <a:rPr lang="en-US" sz="2000" dirty="0"/>
              <a:t>averages</a:t>
            </a:r>
            <a:r>
              <a:rPr lang="en-US" sz="1600" dirty="0"/>
              <a:t> independent looks, reduces variance but lowers spatial resolution)</a:t>
            </a:r>
          </a:p>
          <a:p>
            <a:r>
              <a:rPr lang="en-US" sz="1600" dirty="0"/>
              <a:t>Modern approaches:</a:t>
            </a:r>
          </a:p>
          <a:p>
            <a:pPr lvl="1"/>
            <a:r>
              <a:rPr lang="en-US" sz="1200" b="1" dirty="0"/>
              <a:t>Non-local means (NLM)</a:t>
            </a:r>
            <a:r>
              <a:rPr lang="en-US" sz="1200" dirty="0"/>
              <a:t> → compares image patches, averages statistically similar ones, preserves fine details</a:t>
            </a:r>
          </a:p>
          <a:p>
            <a:pPr lvl="1"/>
            <a:r>
              <a:rPr lang="en-US" sz="1200" b="1" dirty="0"/>
              <a:t>Iterative weighted maximum likelihood NLM</a:t>
            </a:r>
            <a:r>
              <a:rPr lang="en-US" sz="1200" dirty="0"/>
              <a:t> (</a:t>
            </a:r>
            <a:r>
              <a:rPr lang="en-US" sz="1200" dirty="0" err="1"/>
              <a:t>Deledalle</a:t>
            </a:r>
            <a:r>
              <a:rPr lang="en-US" sz="1200" dirty="0"/>
              <a:t> et al., 2009) → uses statistical similarity and iterative refinement, superior for low SNR SAR data</a:t>
            </a:r>
          </a:p>
          <a:p>
            <a:r>
              <a:rPr lang="en-US" sz="1600" dirty="0"/>
              <a:t>Balancing speckle reduction with detail preservation is critical for accurate classification and quantitative analysis</a:t>
            </a:r>
          </a:p>
          <a:p>
            <a:endParaRPr lang="de-CH" sz="1600" dirty="0"/>
          </a:p>
        </p:txBody>
      </p:sp>
      <p:pic>
        <p:nvPicPr>
          <p:cNvPr id="4" name="Grafik 49" descr="Ein Bild, das Text, Reihe, Diagramm, Screenshot enthält.&#10;&#10;KI-generierte Inhalte können fehlerhaft sein.">
            <a:extLst>
              <a:ext uri="{FF2B5EF4-FFF2-40B4-BE49-F238E27FC236}">
                <a16:creationId xmlns:a16="http://schemas.microsoft.com/office/drawing/2014/main" id="{B56D1528-3EF3-B528-6F56-5251AB1D262B}"/>
              </a:ext>
            </a:extLst>
          </p:cNvPr>
          <p:cNvPicPr>
            <a:picLocks noChangeAspect="1"/>
          </p:cNvPicPr>
          <p:nvPr/>
        </p:nvPicPr>
        <p:blipFill>
          <a:blip r:embed="rId2"/>
          <a:stretch>
            <a:fillRect/>
          </a:stretch>
        </p:blipFill>
        <p:spPr>
          <a:xfrm>
            <a:off x="747984" y="1402624"/>
            <a:ext cx="5732145" cy="3573780"/>
          </a:xfrm>
          <a:prstGeom prst="rect">
            <a:avLst/>
          </a:prstGeom>
        </p:spPr>
      </p:pic>
      <p:sp>
        <p:nvSpPr>
          <p:cNvPr id="6" name="TextBox 5">
            <a:extLst>
              <a:ext uri="{FF2B5EF4-FFF2-40B4-BE49-F238E27FC236}">
                <a16:creationId xmlns:a16="http://schemas.microsoft.com/office/drawing/2014/main" id="{C5CFB2B1-CB18-DA60-86A4-2E30A905EDE5}"/>
              </a:ext>
            </a:extLst>
          </p:cNvPr>
          <p:cNvSpPr txBox="1"/>
          <p:nvPr/>
        </p:nvSpPr>
        <p:spPr>
          <a:xfrm>
            <a:off x="747984" y="4976404"/>
            <a:ext cx="6096000" cy="1200329"/>
          </a:xfrm>
          <a:prstGeom prst="rect">
            <a:avLst/>
          </a:prstGeom>
          <a:noFill/>
        </p:spPr>
        <p:txBody>
          <a:bodyPr wrap="square">
            <a:spAutoFit/>
          </a:bodyPr>
          <a:lstStyle/>
          <a:p>
            <a:r>
              <a:rPr lang="en-US" sz="1800" kern="0" dirty="0">
                <a:effectLst/>
                <a:latin typeface="Calibri" panose="020F0502020204030204" pitchFamily="34" charset="0"/>
                <a:ea typeface="Aptos" panose="020B0004020202020204" pitchFamily="34" charset="0"/>
              </a:rPr>
              <a:t>Illustration of the speckle effect from Singh et al. (2021): </a:t>
            </a:r>
          </a:p>
          <a:p>
            <a:pPr marL="342900" indent="-342900">
              <a:buAutoNum type="alphaLcParenBoth"/>
            </a:pPr>
            <a:r>
              <a:rPr lang="en-US" sz="1800" kern="0" dirty="0">
                <a:effectLst/>
                <a:latin typeface="Calibri" panose="020F0502020204030204" pitchFamily="34" charset="0"/>
                <a:ea typeface="Aptos" panose="020B0004020202020204" pitchFamily="34" charset="0"/>
              </a:rPr>
              <a:t>Agricultural fields showing a grainy texture caused by </a:t>
            </a:r>
            <a:endParaRPr lang="en-US" kern="0" dirty="0">
              <a:latin typeface="Calibri" panose="020F0502020204030204" pitchFamily="34" charset="0"/>
              <a:ea typeface="Aptos" panose="020B0004020202020204" pitchFamily="34" charset="0"/>
            </a:endParaRPr>
          </a:p>
          <a:p>
            <a:r>
              <a:rPr lang="en-US" sz="1800" kern="0" dirty="0">
                <a:effectLst/>
                <a:latin typeface="Calibri" panose="020F0502020204030204" pitchFamily="34" charset="0"/>
                <a:ea typeface="Aptos" panose="020B0004020202020204" pitchFamily="34" charset="0"/>
              </a:rPr>
              <a:t>(c) constructive and </a:t>
            </a:r>
          </a:p>
          <a:p>
            <a:r>
              <a:rPr lang="en-US" sz="1800" kern="0" dirty="0">
                <a:effectLst/>
                <a:latin typeface="Calibri" panose="020F0502020204030204" pitchFamily="34" charset="0"/>
                <a:ea typeface="Aptos" panose="020B0004020202020204" pitchFamily="34" charset="0"/>
              </a:rPr>
              <a:t>(</a:t>
            </a:r>
            <a:r>
              <a:rPr lang="en-US" kern="0" dirty="0">
                <a:latin typeface="Calibri" panose="020F0502020204030204" pitchFamily="34" charset="0"/>
                <a:ea typeface="Aptos" panose="020B0004020202020204" pitchFamily="34" charset="0"/>
              </a:rPr>
              <a:t>d</a:t>
            </a:r>
            <a:r>
              <a:rPr lang="en-US" sz="1800" kern="0" dirty="0">
                <a:effectLst/>
                <a:latin typeface="Calibri" panose="020F0502020204030204" pitchFamily="34" charset="0"/>
                <a:ea typeface="Aptos" panose="020B0004020202020204" pitchFamily="34" charset="0"/>
              </a:rPr>
              <a:t>) destructive interference of backscattered waves</a:t>
            </a:r>
            <a:endParaRPr lang="de-CH" dirty="0"/>
          </a:p>
        </p:txBody>
      </p:sp>
    </p:spTree>
    <p:extLst>
      <p:ext uri="{BB962C8B-B14F-4D97-AF65-F5344CB8AC3E}">
        <p14:creationId xmlns:p14="http://schemas.microsoft.com/office/powerpoint/2010/main" val="13790247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058E2-4CE9-1963-C1C0-C0B149992A91}"/>
              </a:ext>
            </a:extLst>
          </p:cNvPr>
          <p:cNvSpPr>
            <a:spLocks noGrp="1"/>
          </p:cNvSpPr>
          <p:nvPr>
            <p:ph type="title"/>
          </p:nvPr>
        </p:nvSpPr>
        <p:spPr/>
        <p:txBody>
          <a:bodyPr/>
          <a:lstStyle/>
          <a:p>
            <a:r>
              <a:rPr lang="de-DE" dirty="0" err="1"/>
              <a:t>Backscattering</a:t>
            </a:r>
            <a:r>
              <a:rPr lang="de-DE" dirty="0"/>
              <a:t> Basics</a:t>
            </a:r>
            <a:endParaRPr lang="de-CH" dirty="0"/>
          </a:p>
        </p:txBody>
      </p:sp>
      <p:pic>
        <p:nvPicPr>
          <p:cNvPr id="4" name="Grafik 1259490998" descr="Ein Bild, das Screenshot, Reihe, Diagramm, Origami enthält.&#10;&#10;KI-generierte Inhalte können fehlerhaft sein.">
            <a:extLst>
              <a:ext uri="{FF2B5EF4-FFF2-40B4-BE49-F238E27FC236}">
                <a16:creationId xmlns:a16="http://schemas.microsoft.com/office/drawing/2014/main" id="{F32DB647-5798-16EB-6900-9EDB9B2E05DD}"/>
              </a:ext>
            </a:extLst>
          </p:cNvPr>
          <p:cNvPicPr>
            <a:picLocks noChangeAspect="1"/>
          </p:cNvPicPr>
          <p:nvPr/>
        </p:nvPicPr>
        <p:blipFill>
          <a:blip r:embed="rId2"/>
          <a:stretch>
            <a:fillRect/>
          </a:stretch>
        </p:blipFill>
        <p:spPr>
          <a:xfrm>
            <a:off x="838197" y="3116604"/>
            <a:ext cx="8305803" cy="3464127"/>
          </a:xfrm>
          <a:prstGeom prst="rect">
            <a:avLst/>
          </a:prstGeom>
        </p:spPr>
      </p:pic>
      <p:sp>
        <p:nvSpPr>
          <p:cNvPr id="6" name="TextBox 5">
            <a:extLst>
              <a:ext uri="{FF2B5EF4-FFF2-40B4-BE49-F238E27FC236}">
                <a16:creationId xmlns:a16="http://schemas.microsoft.com/office/drawing/2014/main" id="{41971A47-6F6E-001C-549C-67BB95934ADE}"/>
              </a:ext>
            </a:extLst>
          </p:cNvPr>
          <p:cNvSpPr txBox="1"/>
          <p:nvPr/>
        </p:nvSpPr>
        <p:spPr>
          <a:xfrm>
            <a:off x="838197" y="6211399"/>
            <a:ext cx="6096000" cy="246221"/>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Roughness as a factor of backscattering (Meyer, 2019)</a:t>
            </a:r>
            <a:endParaRPr lang="de-CH" sz="1000" dirty="0"/>
          </a:p>
        </p:txBody>
      </p:sp>
      <p:sp>
        <p:nvSpPr>
          <p:cNvPr id="9" name="Content Placeholder 7">
            <a:extLst>
              <a:ext uri="{FF2B5EF4-FFF2-40B4-BE49-F238E27FC236}">
                <a16:creationId xmlns:a16="http://schemas.microsoft.com/office/drawing/2014/main" id="{9DC62CA3-F7CD-F546-F620-F3AA19F72461}"/>
              </a:ext>
            </a:extLst>
          </p:cNvPr>
          <p:cNvSpPr txBox="1">
            <a:spLocks noGrp="1"/>
          </p:cNvSpPr>
          <p:nvPr>
            <p:ph idx="1"/>
          </p:nvPr>
        </p:nvSpPr>
        <p:spPr>
          <a:xfrm>
            <a:off x="838197" y="1564320"/>
            <a:ext cx="10668000" cy="1552284"/>
          </a:xfrm>
          <a:prstGeom prst="rect">
            <a:avLst/>
          </a:prstGeom>
          <a:noFill/>
        </p:spPr>
        <p:txBody>
          <a:bodyPr wrap="square">
            <a:spAutoFit/>
          </a:bodyPr>
          <a:lstStyle/>
          <a:p>
            <a:pPr marL="285750" indent="-285750">
              <a:buFont typeface="Arial" panose="020B0604020202020204" pitchFamily="34" charset="0"/>
              <a:buChar char="•"/>
            </a:pPr>
            <a:r>
              <a:rPr lang="en-US" sz="2400" dirty="0"/>
              <a:t>Backscattering in SAR is the portion of the transmitted microwave pulse scattered back to the sensor after interacting with the surface</a:t>
            </a:r>
          </a:p>
          <a:p>
            <a:pPr marL="285750" indent="-285750">
              <a:buFont typeface="Arial" panose="020B0604020202020204" pitchFamily="34" charset="0"/>
              <a:buChar char="•"/>
            </a:pPr>
            <a:r>
              <a:rPr lang="en-US" sz="2400" dirty="0"/>
              <a:t>Return signal depends on geometry, dielectric properties, and roughness of the target</a:t>
            </a:r>
          </a:p>
        </p:txBody>
      </p:sp>
    </p:spTree>
    <p:extLst>
      <p:ext uri="{BB962C8B-B14F-4D97-AF65-F5344CB8AC3E}">
        <p14:creationId xmlns:p14="http://schemas.microsoft.com/office/powerpoint/2010/main" val="13269589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A54CF2-85AF-6CFC-5ED8-A2DCC0A8E8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B74A1A-8B23-5ADC-F5A3-597DA24023A1}"/>
              </a:ext>
            </a:extLst>
          </p:cNvPr>
          <p:cNvSpPr>
            <a:spLocks noGrp="1"/>
          </p:cNvSpPr>
          <p:nvPr>
            <p:ph type="title"/>
          </p:nvPr>
        </p:nvSpPr>
        <p:spPr/>
        <p:txBody>
          <a:bodyPr/>
          <a:lstStyle/>
          <a:p>
            <a:r>
              <a:rPr lang="de-DE" dirty="0" err="1"/>
              <a:t>Backscattering</a:t>
            </a:r>
            <a:r>
              <a:rPr lang="de-DE" dirty="0"/>
              <a:t> Basics</a:t>
            </a:r>
            <a:endParaRPr lang="de-CH" dirty="0"/>
          </a:p>
        </p:txBody>
      </p:sp>
      <p:sp>
        <p:nvSpPr>
          <p:cNvPr id="6" name="TextBox 5">
            <a:extLst>
              <a:ext uri="{FF2B5EF4-FFF2-40B4-BE49-F238E27FC236}">
                <a16:creationId xmlns:a16="http://schemas.microsoft.com/office/drawing/2014/main" id="{F5913CE5-206D-6D97-C32A-B9D20571C1A6}"/>
              </a:ext>
            </a:extLst>
          </p:cNvPr>
          <p:cNvSpPr txBox="1"/>
          <p:nvPr/>
        </p:nvSpPr>
        <p:spPr>
          <a:xfrm>
            <a:off x="838197" y="6211399"/>
            <a:ext cx="6096000" cy="246221"/>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Roughness as a factor of backscattering (Meyer, 2019)</a:t>
            </a:r>
            <a:endParaRPr lang="de-CH" sz="1000" dirty="0"/>
          </a:p>
        </p:txBody>
      </p:sp>
      <p:sp>
        <p:nvSpPr>
          <p:cNvPr id="5" name="Content Placeholder 4">
            <a:extLst>
              <a:ext uri="{FF2B5EF4-FFF2-40B4-BE49-F238E27FC236}">
                <a16:creationId xmlns:a16="http://schemas.microsoft.com/office/drawing/2014/main" id="{8AAEBBBC-DBF1-F851-AAF4-C4835C007EDC}"/>
              </a:ext>
            </a:extLst>
          </p:cNvPr>
          <p:cNvSpPr>
            <a:spLocks noGrp="1"/>
          </p:cNvSpPr>
          <p:nvPr>
            <p:ph idx="1"/>
          </p:nvPr>
        </p:nvSpPr>
        <p:spPr/>
        <p:txBody>
          <a:bodyPr/>
          <a:lstStyle/>
          <a:p>
            <a:r>
              <a:rPr lang="de-CH" dirty="0"/>
              <a:t>HH </a:t>
            </a:r>
            <a:r>
              <a:rPr lang="de-CH" dirty="0" err="1"/>
              <a:t>backscatter</a:t>
            </a:r>
            <a:r>
              <a:rPr lang="de-CH" dirty="0"/>
              <a:t> → strong in double </a:t>
            </a:r>
            <a:r>
              <a:rPr lang="de-CH" dirty="0" err="1"/>
              <a:t>scattering</a:t>
            </a:r>
            <a:r>
              <a:rPr lang="de-CH" dirty="0"/>
              <a:t> </a:t>
            </a:r>
            <a:r>
              <a:rPr lang="de-CH" dirty="0" err="1"/>
              <a:t>from</a:t>
            </a:r>
            <a:r>
              <a:rPr lang="de-CH" dirty="0"/>
              <a:t> man-made </a:t>
            </a:r>
            <a:r>
              <a:rPr lang="de-CH" dirty="0" err="1"/>
              <a:t>structures</a:t>
            </a:r>
            <a:r>
              <a:rPr lang="de-CH" dirty="0"/>
              <a:t> (e.g., </a:t>
            </a:r>
            <a:r>
              <a:rPr lang="de-CH" dirty="0" err="1"/>
              <a:t>buildings</a:t>
            </a:r>
            <a:r>
              <a:rPr lang="de-CH" dirty="0"/>
              <a:t>, </a:t>
            </a:r>
            <a:r>
              <a:rPr lang="de-CH" dirty="0" err="1"/>
              <a:t>ships</a:t>
            </a:r>
            <a:r>
              <a:rPr lang="de-CH" dirty="0"/>
              <a:t>, </a:t>
            </a:r>
            <a:r>
              <a:rPr lang="de-CH" dirty="0" err="1"/>
              <a:t>corner</a:t>
            </a:r>
            <a:r>
              <a:rPr lang="de-CH" dirty="0"/>
              <a:t> </a:t>
            </a:r>
            <a:r>
              <a:rPr lang="de-CH" dirty="0" err="1"/>
              <a:t>reflectors</a:t>
            </a:r>
            <a:r>
              <a:rPr lang="de-CH" dirty="0"/>
              <a:t>)</a:t>
            </a:r>
          </a:p>
          <a:p>
            <a:r>
              <a:rPr lang="de-CH" dirty="0"/>
              <a:t>VV </a:t>
            </a:r>
            <a:r>
              <a:rPr lang="de-CH" dirty="0" err="1"/>
              <a:t>backscatter</a:t>
            </a:r>
            <a:r>
              <a:rPr lang="de-CH" dirty="0"/>
              <a:t> → </a:t>
            </a:r>
            <a:r>
              <a:rPr lang="de-CH" dirty="0" err="1"/>
              <a:t>linked</a:t>
            </a:r>
            <a:r>
              <a:rPr lang="de-CH" dirty="0"/>
              <a:t> </a:t>
            </a:r>
            <a:r>
              <a:rPr lang="de-CH" dirty="0" err="1"/>
              <a:t>to</a:t>
            </a:r>
            <a:r>
              <a:rPr lang="de-CH" dirty="0"/>
              <a:t> </a:t>
            </a:r>
            <a:r>
              <a:rPr lang="de-CH" dirty="0" err="1"/>
              <a:t>surface</a:t>
            </a:r>
            <a:r>
              <a:rPr lang="de-CH" dirty="0"/>
              <a:t> </a:t>
            </a:r>
            <a:r>
              <a:rPr lang="de-CH" dirty="0" err="1"/>
              <a:t>scattering</a:t>
            </a:r>
            <a:r>
              <a:rPr lang="de-CH" dirty="0"/>
              <a:t> </a:t>
            </a:r>
            <a:r>
              <a:rPr lang="de-CH" dirty="0" err="1"/>
              <a:t>from</a:t>
            </a:r>
            <a:r>
              <a:rPr lang="de-CH" dirty="0"/>
              <a:t> </a:t>
            </a:r>
            <a:r>
              <a:rPr lang="de-CH" dirty="0" err="1"/>
              <a:t>rough</a:t>
            </a:r>
            <a:r>
              <a:rPr lang="de-CH" dirty="0"/>
              <a:t> </a:t>
            </a:r>
            <a:r>
              <a:rPr lang="de-CH" dirty="0" err="1"/>
              <a:t>surfaces</a:t>
            </a:r>
            <a:r>
              <a:rPr lang="de-CH" dirty="0"/>
              <a:t> (e.g., bare </a:t>
            </a:r>
            <a:r>
              <a:rPr lang="de-CH" dirty="0" err="1"/>
              <a:t>soils</a:t>
            </a:r>
            <a:r>
              <a:rPr lang="de-CH" dirty="0"/>
              <a:t>, </a:t>
            </a:r>
            <a:r>
              <a:rPr lang="de-CH" dirty="0" err="1"/>
              <a:t>disturbed</a:t>
            </a:r>
            <a:r>
              <a:rPr lang="de-CH" dirty="0"/>
              <a:t> </a:t>
            </a:r>
            <a:r>
              <a:rPr lang="de-CH" dirty="0" err="1"/>
              <a:t>water</a:t>
            </a:r>
            <a:r>
              <a:rPr lang="de-CH" dirty="0"/>
              <a:t>)</a:t>
            </a:r>
          </a:p>
          <a:p>
            <a:r>
              <a:rPr lang="de-CH" dirty="0"/>
              <a:t>VH </a:t>
            </a:r>
            <a:r>
              <a:rPr lang="de-CH" dirty="0" err="1"/>
              <a:t>backscatter</a:t>
            </a:r>
            <a:r>
              <a:rPr lang="de-CH" dirty="0"/>
              <a:t> → </a:t>
            </a:r>
            <a:r>
              <a:rPr lang="de-CH" dirty="0" err="1"/>
              <a:t>characteristic</a:t>
            </a:r>
            <a:r>
              <a:rPr lang="de-CH" dirty="0"/>
              <a:t> </a:t>
            </a:r>
            <a:r>
              <a:rPr lang="de-CH" dirty="0" err="1"/>
              <a:t>of</a:t>
            </a:r>
            <a:r>
              <a:rPr lang="de-CH" dirty="0"/>
              <a:t> </a:t>
            </a:r>
            <a:r>
              <a:rPr lang="de-CH" dirty="0" err="1"/>
              <a:t>volume</a:t>
            </a:r>
            <a:r>
              <a:rPr lang="de-CH" dirty="0"/>
              <a:t> </a:t>
            </a:r>
            <a:r>
              <a:rPr lang="de-CH" dirty="0" err="1"/>
              <a:t>scattering</a:t>
            </a:r>
            <a:r>
              <a:rPr lang="de-CH" dirty="0"/>
              <a:t> </a:t>
            </a:r>
            <a:r>
              <a:rPr lang="de-CH" dirty="0" err="1"/>
              <a:t>within</a:t>
            </a:r>
            <a:r>
              <a:rPr lang="de-CH" dirty="0"/>
              <a:t> </a:t>
            </a:r>
            <a:r>
              <a:rPr lang="de-CH" dirty="0" err="1"/>
              <a:t>vegetation</a:t>
            </a:r>
            <a:r>
              <a:rPr lang="de-CH" dirty="0"/>
              <a:t> and </a:t>
            </a:r>
            <a:r>
              <a:rPr lang="de-CH" dirty="0" err="1"/>
              <a:t>forest</a:t>
            </a:r>
            <a:r>
              <a:rPr lang="de-CH" dirty="0"/>
              <a:t> </a:t>
            </a:r>
            <a:r>
              <a:rPr lang="de-CH" dirty="0" err="1"/>
              <a:t>canopies</a:t>
            </a:r>
            <a:endParaRPr lang="de-CH" dirty="0"/>
          </a:p>
          <a:p>
            <a:r>
              <a:rPr lang="en-US" dirty="0"/>
              <a:t>These scattering distinctions form the basis of SAR image interpretation and signature analysis</a:t>
            </a:r>
          </a:p>
        </p:txBody>
      </p:sp>
    </p:spTree>
    <p:extLst>
      <p:ext uri="{BB962C8B-B14F-4D97-AF65-F5344CB8AC3E}">
        <p14:creationId xmlns:p14="http://schemas.microsoft.com/office/powerpoint/2010/main" val="463094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7EACB85-8AE7-4A0C-CB3A-4938343EFAF4}"/>
              </a:ext>
            </a:extLst>
          </p:cNvPr>
          <p:cNvSpPr>
            <a:spLocks noGrp="1"/>
          </p:cNvSpPr>
          <p:nvPr>
            <p:ph type="title"/>
          </p:nvPr>
        </p:nvSpPr>
        <p:spPr>
          <a:xfrm>
            <a:off x="761802" y="342306"/>
            <a:ext cx="4006141" cy="2121408"/>
          </a:xfrm>
        </p:spPr>
        <p:txBody>
          <a:bodyPr anchor="ctr">
            <a:normAutofit/>
          </a:bodyPr>
          <a:lstStyle/>
          <a:p>
            <a:r>
              <a:rPr lang="de-DE" sz="4000" dirty="0" err="1"/>
              <a:t>Backscattering</a:t>
            </a:r>
            <a:r>
              <a:rPr lang="de-DE" sz="4000" dirty="0"/>
              <a:t> Basics</a:t>
            </a:r>
            <a:endParaRPr lang="de-CH" sz="4000" dirty="0"/>
          </a:p>
        </p:txBody>
      </p:sp>
      <p:pic>
        <p:nvPicPr>
          <p:cNvPr id="6" name="Grafik 10">
            <a:extLst>
              <a:ext uri="{FF2B5EF4-FFF2-40B4-BE49-F238E27FC236}">
                <a16:creationId xmlns:a16="http://schemas.microsoft.com/office/drawing/2014/main" id="{152D4967-3DC3-6C22-24D0-302003CABA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78870" y="3405387"/>
            <a:ext cx="10668003" cy="3066765"/>
          </a:xfrm>
          <a:prstGeom prst="rect">
            <a:avLst/>
          </a:prstGeom>
          <a:noFill/>
          <a:effectLst/>
        </p:spPr>
      </p:pic>
      <p:sp>
        <p:nvSpPr>
          <p:cNvPr id="7" name="TextBox 6">
            <a:extLst>
              <a:ext uri="{FF2B5EF4-FFF2-40B4-BE49-F238E27FC236}">
                <a16:creationId xmlns:a16="http://schemas.microsoft.com/office/drawing/2014/main" id="{2C359346-F6EA-1F4D-5D14-5FD68B307516}"/>
              </a:ext>
            </a:extLst>
          </p:cNvPr>
          <p:cNvSpPr txBox="1"/>
          <p:nvPr/>
        </p:nvSpPr>
        <p:spPr>
          <a:xfrm>
            <a:off x="761801" y="6472152"/>
            <a:ext cx="10668003" cy="246221"/>
          </a:xfrm>
          <a:prstGeom prst="rect">
            <a:avLst/>
          </a:prstGeom>
          <a:noFill/>
        </p:spPr>
        <p:txBody>
          <a:bodyPr wrap="square">
            <a:spAutoFit/>
          </a:bodyPr>
          <a:lstStyle/>
          <a:p>
            <a:pPr algn="l">
              <a:spcAft>
                <a:spcPts val="1000"/>
              </a:spcAft>
              <a:buNone/>
            </a:pPr>
            <a:r>
              <a:rPr lang="en-US" sz="1000" i="1" dirty="0">
                <a:solidFill>
                  <a:srgbClr val="0E2841"/>
                </a:solidFill>
                <a:effectLst/>
                <a:latin typeface="Calibri" panose="020F0502020204030204" pitchFamily="34" charset="0"/>
                <a:ea typeface="Aptos" panose="020B0004020202020204" pitchFamily="34" charset="0"/>
              </a:rPr>
              <a:t>Radar backscattering mechanisms for different SAR wavelengths: X- and C-band (left) and L-band (right) (Ottinger &amp; Kuenzer, 2020)</a:t>
            </a:r>
            <a:endParaRPr lang="de-CH" sz="1000" i="1" dirty="0">
              <a:solidFill>
                <a:srgbClr val="0E2841"/>
              </a:solidFill>
              <a:effectLst/>
              <a:latin typeface="Calibri" panose="020F0502020204030204" pitchFamily="34" charset="0"/>
              <a:ea typeface="Aptos" panose="020B0004020202020204" pitchFamily="34" charset="0"/>
            </a:endParaRPr>
          </a:p>
        </p:txBody>
      </p:sp>
      <p:sp>
        <p:nvSpPr>
          <p:cNvPr id="13" name="TextBox 12">
            <a:extLst>
              <a:ext uri="{FF2B5EF4-FFF2-40B4-BE49-F238E27FC236}">
                <a16:creationId xmlns:a16="http://schemas.microsoft.com/office/drawing/2014/main" id="{BBE76E8F-3894-20C3-13CA-9D680E7CC326}"/>
              </a:ext>
            </a:extLst>
          </p:cNvPr>
          <p:cNvSpPr txBox="1"/>
          <p:nvPr/>
        </p:nvSpPr>
        <p:spPr>
          <a:xfrm>
            <a:off x="4260806" y="856342"/>
            <a:ext cx="7454943" cy="203132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1400" b="1" i="0" u="none" strike="noStrike" cap="none" normalizeH="0" baseline="0" dirty="0">
                <a:ln>
                  <a:noFill/>
                </a:ln>
                <a:solidFill>
                  <a:schemeClr val="tx1"/>
                </a:solidFill>
                <a:effectLst/>
                <a:latin typeface="Arial" panose="020B0604020202020204" pitchFamily="34" charset="0"/>
              </a:rPr>
              <a:t>X-band (~3 cm)</a:t>
            </a:r>
            <a:r>
              <a:rPr kumimoji="0" lang="de-DE" altLang="de-DE" sz="1400" b="0" i="0" u="none" strike="noStrike" cap="none" normalizeH="0" baseline="0" dirty="0">
                <a:ln>
                  <a:noFill/>
                </a:ln>
                <a:solidFill>
                  <a:schemeClr val="tx1"/>
                </a:solidFill>
                <a:effectLst/>
                <a:latin typeface="Arial" panose="020B0604020202020204" pitchFamily="34" charset="0"/>
              </a:rPr>
              <a:t> → </a:t>
            </a:r>
            <a:r>
              <a:rPr kumimoji="0" lang="de-DE" altLang="de-DE" sz="1400" b="0" i="0" u="none" strike="noStrike" cap="none" normalizeH="0" baseline="0" dirty="0" err="1">
                <a:ln>
                  <a:noFill/>
                </a:ln>
                <a:solidFill>
                  <a:schemeClr val="tx1"/>
                </a:solidFill>
                <a:effectLst/>
                <a:latin typeface="Arial" panose="020B0604020202020204" pitchFamily="34" charset="0"/>
              </a:rPr>
              <a:t>interacts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mainly</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with</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the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canopy</a:t>
            </a:r>
            <a:r>
              <a:rPr kumimoji="0" lang="de-DE" altLang="de-DE" sz="1400" b="0" i="0" u="none" strike="noStrike" cap="none" normalizeH="0" baseline="0" dirty="0">
                <a:ln>
                  <a:noFill/>
                </a:ln>
                <a:solidFill>
                  <a:schemeClr val="tx1"/>
                </a:solidFill>
                <a:effectLst/>
                <a:latin typeface="Arial" panose="020B0604020202020204" pitchFamily="34" charset="0"/>
              </a:rPr>
              <a:t> top, sensitive </a:t>
            </a:r>
            <a:r>
              <a:rPr kumimoji="0" lang="de-DE" altLang="de-DE" sz="1400" b="0" i="0" u="none" strike="noStrike" cap="none" normalizeH="0" baseline="0" dirty="0" err="1">
                <a:ln>
                  <a:noFill/>
                </a:ln>
                <a:solidFill>
                  <a:schemeClr val="tx1"/>
                </a:solidFill>
                <a:effectLst/>
                <a:latin typeface="Arial" panose="020B0604020202020204" pitchFamily="34" charset="0"/>
              </a:rPr>
              <a:t>to</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leaves</a:t>
            </a:r>
            <a:r>
              <a:rPr kumimoji="0" lang="de-DE" altLang="de-DE" sz="1400" b="0" i="0" u="none" strike="noStrike" cap="none" normalizeH="0" baseline="0" dirty="0">
                <a:ln>
                  <a:noFill/>
                </a:ln>
                <a:solidFill>
                  <a:schemeClr val="tx1"/>
                </a:solidFill>
                <a:effectLst/>
                <a:latin typeface="Arial" panose="020B0604020202020204" pitchFamily="34" charset="0"/>
              </a:rPr>
              <a:t> and </a:t>
            </a:r>
            <a:r>
              <a:rPr kumimoji="0" lang="de-DE" altLang="de-DE" sz="1400" b="0" i="0" u="none" strike="noStrike" cap="none" normalizeH="0" baseline="0" dirty="0" err="1">
                <a:ln>
                  <a:noFill/>
                </a:ln>
                <a:solidFill>
                  <a:schemeClr val="tx1"/>
                </a:solidFill>
                <a:effectLst/>
                <a:latin typeface="Arial" panose="020B0604020202020204" pitchFamily="34" charset="0"/>
              </a:rPr>
              <a:t>small</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branches</a:t>
            </a:r>
            <a:r>
              <a:rPr kumimoji="0" lang="de-DE" altLang="de-DE" sz="1400" b="0" i="0" u="none" strike="noStrike" cap="none" normalizeH="0" baseline="0" dirty="0">
                <a:ln>
                  <a:noFill/>
                </a:ln>
                <a:solidFill>
                  <a:schemeClr val="tx1"/>
                </a:solidFill>
                <a:effectLst/>
                <a:latin typeface="Arial" panose="020B0604020202020204" pitchFamily="34" charset="0"/>
              </a:rPr>
              <a:t>, limited </a:t>
            </a:r>
            <a:r>
              <a:rPr kumimoji="0" lang="de-DE" altLang="de-DE" sz="1400" b="0" i="0" u="none" strike="noStrike" cap="none" normalizeH="0" baseline="0" dirty="0" err="1">
                <a:ln>
                  <a:noFill/>
                </a:ln>
                <a:solidFill>
                  <a:schemeClr val="tx1"/>
                </a:solidFill>
                <a:effectLst/>
                <a:latin typeface="Arial" panose="020B0604020202020204" pitchFamily="34" charset="0"/>
              </a:rPr>
              <a:t>penetration</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de-DE" altLang="de-DE" sz="1400" b="1" i="0" u="none" strike="noStrike" cap="none" normalizeH="0" baseline="0" dirty="0">
                <a:ln>
                  <a:noFill/>
                </a:ln>
                <a:solidFill>
                  <a:schemeClr val="tx1"/>
                </a:solidFill>
                <a:effectLst/>
                <a:latin typeface="Arial" panose="020B0604020202020204" pitchFamily="34" charset="0"/>
              </a:rPr>
              <a:t>C-band (~6 cm)</a:t>
            </a:r>
            <a:r>
              <a:rPr kumimoji="0" lang="de-DE" altLang="de-DE" sz="1400" b="0" i="0" u="none" strike="noStrike" cap="none" normalizeH="0" baseline="0" dirty="0">
                <a:ln>
                  <a:noFill/>
                </a:ln>
                <a:solidFill>
                  <a:schemeClr val="tx1"/>
                </a:solidFill>
                <a:effectLst/>
                <a:latin typeface="Arial" panose="020B0604020202020204" pitchFamily="34" charset="0"/>
              </a:rPr>
              <a:t> → </a:t>
            </a:r>
            <a:r>
              <a:rPr kumimoji="0" lang="de-DE" altLang="de-DE" sz="1400" b="0" i="0" u="none" strike="noStrike" cap="none" normalizeH="0" baseline="0" dirty="0" err="1">
                <a:ln>
                  <a:noFill/>
                </a:ln>
                <a:solidFill>
                  <a:schemeClr val="tx1"/>
                </a:solidFill>
                <a:effectLst/>
                <a:latin typeface="Arial" panose="020B0604020202020204" pitchFamily="34" charset="0"/>
              </a:rPr>
              <a:t>penetrates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deeper</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than</a:t>
            </a:r>
            <a:r>
              <a:rPr kumimoji="0" lang="de-DE" altLang="de-DE" sz="1400" b="0" i="0" u="none" strike="noStrike" cap="none" normalizeH="0" baseline="0" dirty="0">
                <a:ln>
                  <a:noFill/>
                </a:ln>
                <a:solidFill>
                  <a:schemeClr val="tx1"/>
                </a:solidFill>
                <a:effectLst/>
                <a:latin typeface="Arial" panose="020B0604020202020204" pitchFamily="34" charset="0"/>
              </a:rPr>
              <a:t> X-band, </a:t>
            </a:r>
            <a:r>
              <a:rPr kumimoji="0" lang="de-DE" altLang="de-DE" sz="1400" b="0" i="0" u="none" strike="noStrike" cap="none" normalizeH="0" baseline="0" dirty="0" err="1">
                <a:ln>
                  <a:noFill/>
                </a:ln>
                <a:solidFill>
                  <a:schemeClr val="tx1"/>
                </a:solidFill>
                <a:effectLst/>
                <a:latin typeface="Arial" panose="020B0604020202020204" pitchFamily="34" charset="0"/>
              </a:rPr>
              <a:t>interacts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with</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mid-canopy</a:t>
            </a:r>
            <a:r>
              <a:rPr kumimoji="0" lang="de-DE" altLang="de-DE" sz="1400" b="0" i="0" u="none" strike="noStrike" cap="none" normalizeH="0" baseline="0" dirty="0">
                <a:ln>
                  <a:noFill/>
                </a:ln>
                <a:solidFill>
                  <a:schemeClr val="tx1"/>
                </a:solidFill>
                <a:effectLst/>
                <a:latin typeface="Arial" panose="020B0604020202020204" pitchFamily="34" charset="0"/>
              </a:rPr>
              <a:t> and larger </a:t>
            </a:r>
            <a:r>
              <a:rPr kumimoji="0" lang="de-DE" altLang="de-DE" sz="1400" b="0" i="0" u="none" strike="noStrike" cap="none" normalizeH="0" baseline="0" dirty="0" err="1">
                <a:ln>
                  <a:noFill/>
                </a:ln>
                <a:solidFill>
                  <a:schemeClr val="tx1"/>
                </a:solidFill>
                <a:effectLst/>
                <a:latin typeface="Arial" panose="020B0604020202020204" pitchFamily="34" charset="0"/>
              </a:rPr>
              <a:t>branches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commonly</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used</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for</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vegetation</a:t>
            </a:r>
            <a:r>
              <a:rPr kumimoji="0" lang="de-DE" altLang="de-DE" sz="1400" b="0" i="0" u="none" strike="noStrike" cap="none" normalizeH="0" baseline="0" dirty="0">
                <a:ln>
                  <a:noFill/>
                </a:ln>
                <a:solidFill>
                  <a:schemeClr val="tx1"/>
                </a:solidFill>
                <a:effectLst/>
                <a:latin typeface="Arial" panose="020B0604020202020204" pitchFamily="34" charset="0"/>
              </a:rPr>
              <a:t> and </a:t>
            </a:r>
            <a:r>
              <a:rPr kumimoji="0" lang="de-DE" altLang="de-DE" sz="1400" b="0" i="0" u="none" strike="noStrike" cap="none" normalizeH="0" baseline="0" dirty="0" err="1">
                <a:ln>
                  <a:noFill/>
                </a:ln>
                <a:solidFill>
                  <a:schemeClr val="tx1"/>
                </a:solidFill>
                <a:effectLst/>
                <a:latin typeface="Arial" panose="020B0604020202020204" pitchFamily="34" charset="0"/>
              </a:rPr>
              <a:t>soil</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moisture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studies</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de-DE" altLang="de-DE" sz="1400" b="1" i="0" u="none" strike="noStrike" cap="none" normalizeH="0" baseline="0" dirty="0">
                <a:ln>
                  <a:noFill/>
                </a:ln>
                <a:solidFill>
                  <a:schemeClr val="tx1"/>
                </a:solidFill>
                <a:effectLst/>
                <a:latin typeface="Arial" panose="020B0604020202020204" pitchFamily="34" charset="0"/>
              </a:rPr>
              <a:t>L-band (~23 cm)</a:t>
            </a:r>
            <a:r>
              <a:rPr kumimoji="0" lang="de-DE" altLang="de-DE" sz="1400" b="0" i="0" u="none" strike="noStrike" cap="none" normalizeH="0" baseline="0" dirty="0">
                <a:ln>
                  <a:noFill/>
                </a:ln>
                <a:solidFill>
                  <a:schemeClr val="tx1"/>
                </a:solidFill>
                <a:effectLst/>
                <a:latin typeface="Arial" panose="020B0604020202020204" pitchFamily="34" charset="0"/>
              </a:rPr>
              <a:t> → </a:t>
            </a:r>
            <a:r>
              <a:rPr kumimoji="0" lang="de-DE" altLang="de-DE" sz="1400" b="0" i="0" u="none" strike="noStrike" cap="none" normalizeH="0" baseline="0" dirty="0" err="1">
                <a:ln>
                  <a:noFill/>
                </a:ln>
                <a:solidFill>
                  <a:schemeClr val="tx1"/>
                </a:solidFill>
                <a:effectLst/>
                <a:latin typeface="Arial" panose="020B0604020202020204" pitchFamily="34" charset="0"/>
              </a:rPr>
              <a:t>penetrates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through</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canopy</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interacts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with</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trunks</a:t>
            </a:r>
            <a:r>
              <a:rPr kumimoji="0" lang="de-DE" altLang="de-DE" sz="1400" b="0" i="0" u="none" strike="noStrike" cap="none" normalizeH="0" baseline="0" dirty="0">
                <a:ln>
                  <a:noFill/>
                </a:ln>
                <a:solidFill>
                  <a:schemeClr val="tx1"/>
                </a:solidFill>
                <a:effectLst/>
                <a:latin typeface="Arial" panose="020B0604020202020204" pitchFamily="34" charset="0"/>
              </a:rPr>
              <a:t> and </a:t>
            </a:r>
            <a:r>
              <a:rPr kumimoji="0" lang="de-DE" altLang="de-DE" sz="1400" b="0" i="0" u="none" strike="noStrike" cap="none" normalizeH="0" baseline="0" dirty="0" err="1">
                <a:ln>
                  <a:noFill/>
                </a:ln>
                <a:solidFill>
                  <a:schemeClr val="tx1"/>
                </a:solidFill>
                <a:effectLst/>
                <a:latin typeface="Arial" panose="020B0604020202020204" pitchFamily="34" charset="0"/>
              </a:rPr>
              <a:t>ground</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surface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enabling</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biomass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estimation</a:t>
            </a:r>
            <a:r>
              <a:rPr kumimoji="0" lang="de-DE" altLang="de-DE" sz="1400" b="0" i="0" u="none" strike="noStrike" cap="none" normalizeH="0" baseline="0" dirty="0">
                <a:ln>
                  <a:noFill/>
                </a:ln>
                <a:solidFill>
                  <a:schemeClr val="tx1"/>
                </a:solidFill>
                <a:effectLst/>
                <a:latin typeface="Arial" panose="020B0604020202020204" pitchFamily="34" charset="0"/>
              </a:rPr>
              <a:t> and </a:t>
            </a:r>
            <a:r>
              <a:rPr kumimoji="0" lang="de-DE" altLang="de-DE" sz="1400" b="0" i="0" u="none" strike="noStrike" cap="none" normalizeH="0" baseline="0" dirty="0" err="1">
                <a:ln>
                  <a:noFill/>
                </a:ln>
                <a:solidFill>
                  <a:schemeClr val="tx1"/>
                </a:solidFill>
                <a:effectLst/>
                <a:latin typeface="Arial" panose="020B0604020202020204" pitchFamily="34" charset="0"/>
              </a:rPr>
              <a:t>subsurface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detection</a:t>
            </a:r>
            <a:r>
              <a:rPr kumimoji="0" lang="de-DE" altLang="de-DE" sz="1400" b="0" i="0" u="none" strike="noStrike" cap="none" normalizeH="0" baseline="0" dirty="0">
                <a:ln>
                  <a:noFill/>
                </a:ln>
                <a:solidFill>
                  <a:schemeClr val="tx1"/>
                </a:solidFill>
                <a:effectLst/>
                <a:latin typeface="Arial" panose="020B0604020202020204" pitchFamily="34" charset="0"/>
              </a:rPr>
              <a:t> in dry </a:t>
            </a:r>
            <a:r>
              <a:rPr kumimoji="0" lang="de-DE" altLang="de-DE" sz="1400" b="0" i="0" u="none" strike="noStrike" cap="none" normalizeH="0" baseline="0" dirty="0" err="1">
                <a:ln>
                  <a:noFill/>
                </a:ln>
                <a:solidFill>
                  <a:schemeClr val="tx1"/>
                </a:solidFill>
                <a:effectLst/>
                <a:latin typeface="Arial" panose="020B0604020202020204" pitchFamily="34" charset="0"/>
              </a:rPr>
              <a:t>soils</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endParaRPr kumimoji="0" lang="de-DE" altLang="de-DE" sz="1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de-DE" altLang="de-DE" sz="1400" b="1" i="0" u="none" strike="noStrike" cap="none" normalizeH="0" baseline="0" dirty="0">
                <a:ln>
                  <a:noFill/>
                </a:ln>
                <a:solidFill>
                  <a:schemeClr val="tx1"/>
                </a:solidFill>
                <a:effectLst/>
                <a:latin typeface="Arial" panose="020B0604020202020204" pitchFamily="34" charset="0"/>
              </a:rPr>
              <a:t>Penetration </a:t>
            </a:r>
            <a:r>
              <a:rPr kumimoji="0" lang="de-DE" altLang="de-DE" sz="1400" b="1" i="0" u="none" strike="noStrike" cap="none" normalizeH="0" baseline="0" dirty="0" err="1">
                <a:ln>
                  <a:noFill/>
                </a:ln>
                <a:solidFill>
                  <a:schemeClr val="tx1"/>
                </a:solidFill>
                <a:effectLst/>
                <a:latin typeface="Arial" panose="020B0604020202020204" pitchFamily="34" charset="0"/>
              </a:rPr>
              <a:t>depth</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increases</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with</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wavelength</a:t>
            </a:r>
            <a:r>
              <a:rPr kumimoji="0" lang="de-DE" altLang="de-DE" sz="1400" b="0" i="0" u="none" strike="noStrike" cap="none" normalizeH="0" baseline="0" dirty="0">
                <a:ln>
                  <a:noFill/>
                </a:ln>
                <a:solidFill>
                  <a:schemeClr val="tx1"/>
                </a:solidFill>
                <a:effectLst/>
                <a:latin typeface="Arial" panose="020B0604020202020204" pitchFamily="34" charset="0"/>
              </a:rPr>
              <a:t> → </a:t>
            </a:r>
            <a:r>
              <a:rPr kumimoji="0" lang="de-DE" altLang="de-DE" sz="1400" b="0" i="0" u="none" strike="noStrike" cap="none" normalizeH="0" baseline="0" dirty="0" err="1">
                <a:ln>
                  <a:noFill/>
                </a:ln>
                <a:solidFill>
                  <a:schemeClr val="tx1"/>
                </a:solidFill>
                <a:effectLst/>
                <a:latin typeface="Arial" panose="020B0604020202020204" pitchFamily="34" charset="0"/>
              </a:rPr>
              <a:t>shorter</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wavelengths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capture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fine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canopy</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details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while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longer</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wavelengths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reveal</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forest</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structure</a:t>
            </a:r>
            <a:r>
              <a:rPr kumimoji="0" lang="de-DE" altLang="de-DE" sz="1400" b="0" i="0" u="none" strike="noStrike" cap="none" normalizeH="0" baseline="0" dirty="0">
                <a:ln>
                  <a:noFill/>
                </a:ln>
                <a:solidFill>
                  <a:schemeClr val="tx1"/>
                </a:solidFill>
                <a:effectLst/>
                <a:latin typeface="Arial" panose="020B0604020202020204" pitchFamily="34" charset="0"/>
              </a:rPr>
              <a:t> and </a:t>
            </a:r>
            <a:r>
              <a:rPr kumimoji="0" lang="de-DE" altLang="de-DE" sz="1400" b="0" i="0" u="none" strike="noStrike" cap="none" normalizeH="0" baseline="0" dirty="0" err="1">
                <a:ln>
                  <a:noFill/>
                </a:ln>
                <a:solidFill>
                  <a:schemeClr val="tx1"/>
                </a:solidFill>
                <a:effectLst/>
                <a:latin typeface="Arial" panose="020B0604020202020204" pitchFamily="34" charset="0"/>
              </a:rPr>
              <a:t>ground</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conditions</a:t>
            </a:r>
            <a:r>
              <a:rPr kumimoji="0" lang="de-DE" altLang="de-DE" sz="14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1966069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4"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03409" y="762001"/>
            <a:ext cx="4156512" cy="1708244"/>
          </a:xfrm>
        </p:spPr>
        <p:txBody>
          <a:bodyPr anchor="ctr">
            <a:normAutofit/>
          </a:bodyPr>
          <a:lstStyle/>
          <a:p>
            <a:r>
              <a:rPr lang="en-US" sz="3700" dirty="0"/>
              <a:t>Chapter 1: </a:t>
            </a:r>
            <a:br>
              <a:rPr lang="en-US" sz="3700" dirty="0"/>
            </a:br>
            <a:r>
              <a:rPr lang="en-US" sz="3700" dirty="0"/>
              <a:t>From Reality to Information</a:t>
            </a:r>
          </a:p>
        </p:txBody>
      </p:sp>
      <p:sp>
        <p:nvSpPr>
          <p:cNvPr id="3" name="Content Placeholder 2"/>
          <p:cNvSpPr>
            <a:spLocks noGrp="1"/>
          </p:cNvSpPr>
          <p:nvPr>
            <p:ph idx="1"/>
          </p:nvPr>
        </p:nvSpPr>
        <p:spPr>
          <a:xfrm>
            <a:off x="6803409" y="2470245"/>
            <a:ext cx="4156512" cy="3769835"/>
          </a:xfrm>
        </p:spPr>
        <p:txBody>
          <a:bodyPr anchor="ctr">
            <a:normAutofit/>
          </a:bodyPr>
          <a:lstStyle/>
          <a:p>
            <a:endParaRPr lang="en-US" sz="2000" dirty="0"/>
          </a:p>
          <a:p>
            <a:r>
              <a:rPr lang="en-US" sz="2000" dirty="0"/>
              <a:t>Physical world → energy → sensor → pixels</a:t>
            </a:r>
          </a:p>
          <a:p>
            <a:endParaRPr lang="en-US" sz="2000" dirty="0"/>
          </a:p>
          <a:p>
            <a:r>
              <a:rPr lang="en-US" sz="2000" dirty="0"/>
              <a:t>Data processing + correction</a:t>
            </a:r>
          </a:p>
          <a:p>
            <a:pPr marL="0" indent="0">
              <a:buNone/>
            </a:pPr>
            <a:endParaRPr lang="en-US" sz="2000" dirty="0"/>
          </a:p>
          <a:p>
            <a:r>
              <a:rPr lang="en-US" sz="2000" dirty="0"/>
              <a:t>Analysis &amp; domain knowledge → decision support</a:t>
            </a:r>
          </a:p>
        </p:txBody>
      </p:sp>
      <p:sp>
        <p:nvSpPr>
          <p:cNvPr id="4" name="Rectangle 3">
            <a:extLst>
              <a:ext uri="{FF2B5EF4-FFF2-40B4-BE49-F238E27FC236}">
                <a16:creationId xmlns:a16="http://schemas.microsoft.com/office/drawing/2014/main" id="{7082C8B7-839E-6527-DE0B-6C39152B68D7}"/>
              </a:ext>
            </a:extLst>
          </p:cNvPr>
          <p:cNvSpPr/>
          <p:nvPr/>
        </p:nvSpPr>
        <p:spPr>
          <a:xfrm>
            <a:off x="0" y="0"/>
            <a:ext cx="5998029" cy="6858000"/>
          </a:xfrm>
          <a:prstGeom prst="rect">
            <a:avLst/>
          </a:prstGeom>
          <a:solidFill>
            <a:srgbClr val="0F16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pic>
        <p:nvPicPr>
          <p:cNvPr id="6" name="Picture 2" descr="Generated image">
            <a:extLst>
              <a:ext uri="{FF2B5EF4-FFF2-40B4-BE49-F238E27FC236}">
                <a16:creationId xmlns:a16="http://schemas.microsoft.com/office/drawing/2014/main" id="{4EA1DD5F-8407-56E9-A84E-56926890C2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057" y="469446"/>
            <a:ext cx="3946071" cy="591910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86005-9D61-2070-0D7A-CCFAF43368CE}"/>
              </a:ext>
            </a:extLst>
          </p:cNvPr>
          <p:cNvSpPr>
            <a:spLocks noGrp="1"/>
          </p:cNvSpPr>
          <p:nvPr>
            <p:ph type="title"/>
          </p:nvPr>
        </p:nvSpPr>
        <p:spPr/>
        <p:txBody>
          <a:bodyPr/>
          <a:lstStyle/>
          <a:p>
            <a:r>
              <a:rPr lang="de-DE" dirty="0"/>
              <a:t>RADAR Cross </a:t>
            </a:r>
            <a:r>
              <a:rPr lang="de-DE" dirty="0" err="1"/>
              <a:t>Section</a:t>
            </a:r>
            <a:r>
              <a:rPr lang="de-DE" dirty="0"/>
              <a:t> (RCS)</a:t>
            </a:r>
            <a:endParaRPr lang="de-CH" dirty="0"/>
          </a:p>
        </p:txBody>
      </p:sp>
      <p:sp>
        <p:nvSpPr>
          <p:cNvPr id="3" name="Content Placeholder 2">
            <a:extLst>
              <a:ext uri="{FF2B5EF4-FFF2-40B4-BE49-F238E27FC236}">
                <a16:creationId xmlns:a16="http://schemas.microsoft.com/office/drawing/2014/main" id="{6C1F21A3-D659-9E87-76DD-16051A05C210}"/>
              </a:ext>
            </a:extLst>
          </p:cNvPr>
          <p:cNvSpPr>
            <a:spLocks noGrp="1"/>
          </p:cNvSpPr>
          <p:nvPr>
            <p:ph idx="1"/>
          </p:nvPr>
        </p:nvSpPr>
        <p:spPr/>
        <p:txBody>
          <a:bodyPr>
            <a:normAutofit fontScale="92500" lnSpcReduction="10000"/>
          </a:bodyPr>
          <a:lstStyle/>
          <a:p>
            <a:r>
              <a:rPr lang="en-US" dirty="0"/>
              <a:t>Radar cross section (RCS) expresses the strength of the backscattered signal</a:t>
            </a:r>
          </a:p>
          <a:p>
            <a:r>
              <a:rPr lang="en-US" dirty="0"/>
              <a:t>Controlled by multiple factors:</a:t>
            </a:r>
          </a:p>
          <a:p>
            <a:pPr lvl="1"/>
            <a:r>
              <a:rPr lang="en-US" dirty="0"/>
              <a:t>Surface roughness relative to radar wavelength</a:t>
            </a:r>
          </a:p>
          <a:p>
            <a:pPr lvl="1"/>
            <a:r>
              <a:rPr lang="en-US" dirty="0"/>
              <a:t>Dielectric constant of the target material</a:t>
            </a:r>
          </a:p>
          <a:p>
            <a:pPr lvl="1"/>
            <a:r>
              <a:rPr lang="en-US" dirty="0"/>
              <a:t>Incidence angle of the radar beam</a:t>
            </a:r>
          </a:p>
          <a:p>
            <a:pPr lvl="1"/>
            <a:r>
              <a:rPr lang="en-US" dirty="0"/>
              <a:t>Geometric arrangement of scatterers</a:t>
            </a:r>
          </a:p>
          <a:p>
            <a:r>
              <a:rPr lang="en-US" dirty="0"/>
              <a:t>Wavelength plays a key role:</a:t>
            </a:r>
          </a:p>
          <a:p>
            <a:pPr lvl="1"/>
            <a:r>
              <a:rPr lang="en-US" b="1" dirty="0"/>
              <a:t>Longer wavelengths (L-, P-band)</a:t>
            </a:r>
            <a:r>
              <a:rPr lang="en-US" dirty="0"/>
              <a:t> → deeper penetration into vegetation and dry soils</a:t>
            </a:r>
          </a:p>
          <a:p>
            <a:pPr lvl="1"/>
            <a:r>
              <a:rPr lang="en-US" b="1" dirty="0"/>
              <a:t>Shorter wavelengths (X-band)</a:t>
            </a:r>
            <a:r>
              <a:rPr lang="en-US" dirty="0"/>
              <a:t> → interact mainly with fine-scale features such as leaves and small branches</a:t>
            </a:r>
          </a:p>
          <a:p>
            <a:pPr marL="0" indent="0">
              <a:buNone/>
            </a:pPr>
            <a:endParaRPr lang="de-CH" dirty="0"/>
          </a:p>
        </p:txBody>
      </p:sp>
    </p:spTree>
    <p:extLst>
      <p:ext uri="{BB962C8B-B14F-4D97-AF65-F5344CB8AC3E}">
        <p14:creationId xmlns:p14="http://schemas.microsoft.com/office/powerpoint/2010/main" val="20359532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6ACF9-42C9-44C9-169C-E95BEFCE7693}"/>
              </a:ext>
            </a:extLst>
          </p:cNvPr>
          <p:cNvSpPr>
            <a:spLocks noGrp="1"/>
          </p:cNvSpPr>
          <p:nvPr>
            <p:ph type="title"/>
          </p:nvPr>
        </p:nvSpPr>
        <p:spPr>
          <a:xfrm>
            <a:off x="5486627" y="244179"/>
            <a:ext cx="5910943" cy="586723"/>
          </a:xfrm>
        </p:spPr>
        <p:txBody>
          <a:bodyPr>
            <a:normAutofit fontScale="90000"/>
          </a:bodyPr>
          <a:lstStyle/>
          <a:p>
            <a:r>
              <a:rPr lang="de-DE" sz="3600" dirty="0" err="1"/>
              <a:t>Backscatter</a:t>
            </a:r>
            <a:r>
              <a:rPr lang="de-DE" sz="3600" dirty="0"/>
              <a:t>: </a:t>
            </a:r>
            <a:r>
              <a:rPr lang="de-DE" sz="3600" dirty="0" err="1"/>
              <a:t>practical</a:t>
            </a:r>
            <a:r>
              <a:rPr lang="de-DE" sz="3600" dirty="0"/>
              <a:t> Use</a:t>
            </a:r>
            <a:endParaRPr lang="de-CH" sz="3600" dirty="0"/>
          </a:p>
        </p:txBody>
      </p:sp>
      <p:pic>
        <p:nvPicPr>
          <p:cNvPr id="4" name="Grafik 9" descr="researchgate.net/figure/...">
            <a:extLst>
              <a:ext uri="{FF2B5EF4-FFF2-40B4-BE49-F238E27FC236}">
                <a16:creationId xmlns:a16="http://schemas.microsoft.com/office/drawing/2014/main" id="{AA6729B9-E20C-1C37-E4D0-9A14ACB907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4193" y="266065"/>
            <a:ext cx="5092700" cy="6226810"/>
          </a:xfrm>
          <a:prstGeom prst="rect">
            <a:avLst/>
          </a:prstGeom>
          <a:noFill/>
          <a:ln>
            <a:noFill/>
          </a:ln>
        </p:spPr>
      </p:pic>
      <p:sp>
        <p:nvSpPr>
          <p:cNvPr id="6" name="TextBox 5">
            <a:extLst>
              <a:ext uri="{FF2B5EF4-FFF2-40B4-BE49-F238E27FC236}">
                <a16:creationId xmlns:a16="http://schemas.microsoft.com/office/drawing/2014/main" id="{582EC93E-FBD4-61DB-3045-C77EB21D855E}"/>
              </a:ext>
            </a:extLst>
          </p:cNvPr>
          <p:cNvSpPr txBox="1"/>
          <p:nvPr/>
        </p:nvSpPr>
        <p:spPr>
          <a:xfrm>
            <a:off x="76200" y="6521733"/>
            <a:ext cx="6096000" cy="246221"/>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Backscatter: Total effect of the backscatter values in urban water detection (Liao &amp; Wen, 2020)</a:t>
            </a:r>
            <a:endParaRPr lang="de-CH" sz="1000" dirty="0"/>
          </a:p>
        </p:txBody>
      </p:sp>
      <p:sp>
        <p:nvSpPr>
          <p:cNvPr id="7" name="Rectangle 1">
            <a:extLst>
              <a:ext uri="{FF2B5EF4-FFF2-40B4-BE49-F238E27FC236}">
                <a16:creationId xmlns:a16="http://schemas.microsoft.com/office/drawing/2014/main" id="{E79D95CC-53E4-277C-1FA5-CB8DC6AC8B5F}"/>
              </a:ext>
            </a:extLst>
          </p:cNvPr>
          <p:cNvSpPr>
            <a:spLocks noGrp="1" noChangeArrowheads="1"/>
          </p:cNvSpPr>
          <p:nvPr>
            <p:ph idx="1"/>
          </p:nvPr>
        </p:nvSpPr>
        <p:spPr bwMode="auto">
          <a:xfrm>
            <a:off x="5573713" y="845331"/>
            <a:ext cx="6313487" cy="56938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None/>
              <a:tabLst/>
            </a:pPr>
            <a:r>
              <a:rPr kumimoji="0" lang="de-DE" altLang="de-DE" sz="1300" b="1" i="0" u="none" strike="noStrike" cap="none" normalizeH="0" baseline="0" dirty="0">
                <a:ln>
                  <a:noFill/>
                </a:ln>
                <a:solidFill>
                  <a:schemeClr val="tx1"/>
                </a:solidFill>
                <a:effectLst/>
                <a:latin typeface="Arial" panose="020B0604020202020204" pitchFamily="34" charset="0"/>
              </a:rPr>
              <a:t>Main </a:t>
            </a:r>
            <a:r>
              <a:rPr kumimoji="0" lang="de-DE" altLang="de-DE" sz="1300" b="1" i="0" u="none" strike="noStrike" cap="none" normalizeH="0" baseline="0" dirty="0" err="1">
                <a:ln>
                  <a:noFill/>
                </a:ln>
                <a:solidFill>
                  <a:schemeClr val="tx1"/>
                </a:solidFill>
                <a:effectLst/>
                <a:latin typeface="Arial" panose="020B0604020202020204" pitchFamily="34" charset="0"/>
              </a:rPr>
              <a:t>map</a:t>
            </a:r>
            <a:r>
              <a:rPr lang="de-DE" altLang="de-DE" sz="1300" dirty="0">
                <a:latin typeface="Arial" panose="020B0604020202020204" pitchFamily="34" charset="0"/>
              </a:rPr>
              <a:t> </a:t>
            </a:r>
            <a:r>
              <a:rPr lang="de-DE" altLang="de-DE" sz="1300" dirty="0" err="1">
                <a:latin typeface="Arial" panose="020B0604020202020204" pitchFamily="34" charset="0"/>
              </a:rPr>
              <a:t>s</a:t>
            </a:r>
            <a:r>
              <a:rPr kumimoji="0" lang="de-DE" altLang="de-DE" sz="1300" b="0" i="0" u="none" strike="noStrike" cap="none" normalizeH="0" baseline="0" dirty="0" err="1">
                <a:ln>
                  <a:noFill/>
                </a:ln>
                <a:solidFill>
                  <a:schemeClr val="tx1"/>
                </a:solidFill>
                <a:effectLst/>
                <a:latin typeface="Arial" panose="020B0604020202020204" pitchFamily="34" charset="0"/>
              </a:rPr>
              <a:t>hows</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spatial</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distribution</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of</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a:ln>
                  <a:noFill/>
                </a:ln>
                <a:solidFill>
                  <a:schemeClr val="tx1"/>
                </a:solidFill>
                <a:effectLst/>
                <a:latin typeface="Arial" panose="020B0604020202020204" pitchFamily="34" charset="0"/>
              </a:rPr>
              <a:t>total </a:t>
            </a:r>
            <a:r>
              <a:rPr kumimoji="0" lang="de-DE" altLang="de-DE" sz="1300" b="1" i="0" u="none" strike="noStrike" cap="none" normalizeH="0" baseline="0" dirty="0" err="1">
                <a:ln>
                  <a:noFill/>
                </a:ln>
                <a:solidFill>
                  <a:schemeClr val="tx1"/>
                </a:solidFill>
                <a:effectLst/>
                <a:latin typeface="Arial" panose="020B0604020202020204" pitchFamily="34" charset="0"/>
              </a:rPr>
              <a:t>backscatter</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effects</a:t>
            </a:r>
            <a:r>
              <a:rPr kumimoji="0" lang="de-DE" altLang="de-DE" sz="1300" b="0" i="0" u="none" strike="noStrike" cap="none" normalizeH="0" baseline="0" dirty="0">
                <a:ln>
                  <a:noFill/>
                </a:ln>
                <a:solidFill>
                  <a:schemeClr val="tx1"/>
                </a:solidFill>
                <a:effectLst/>
                <a:latin typeface="Arial" panose="020B0604020202020204" pitchFamily="34" charset="0"/>
              </a:rPr>
              <a:t> in an urban </a:t>
            </a:r>
            <a:r>
              <a:rPr kumimoji="0" lang="de-DE" altLang="de-DE" sz="1300" b="0" i="0" u="none" strike="noStrike" cap="none" normalizeH="0" baseline="0" dirty="0" err="1">
                <a:ln>
                  <a:noFill/>
                </a:ln>
                <a:solidFill>
                  <a:schemeClr val="tx1"/>
                </a:solidFill>
                <a:effectLst/>
                <a:latin typeface="Arial" panose="020B0604020202020204" pitchFamily="34" charset="0"/>
              </a:rPr>
              <a:t>area</a:t>
            </a:r>
            <a:r>
              <a:rPr kumimoji="0" lang="de-DE" altLang="de-DE" sz="1300" b="0" i="0" u="none" strike="noStrike" cap="none" normalizeH="0" baseline="0" dirty="0">
                <a:ln>
                  <a:noFill/>
                </a:ln>
                <a:solidFill>
                  <a:schemeClr val="tx1"/>
                </a:solidFill>
                <a:effectLst/>
                <a:latin typeface="Arial" panose="020B0604020202020204" pitchFamily="34" charset="0"/>
              </a:rPr>
              <a:t>.</a:t>
            </a:r>
            <a:br>
              <a:rPr kumimoji="0" lang="de-DE" altLang="de-DE" sz="1300" b="0" i="0" u="none" strike="noStrike" cap="none" normalizeH="0" baseline="0" dirty="0">
                <a:ln>
                  <a:noFill/>
                </a:ln>
                <a:solidFill>
                  <a:schemeClr val="tx1"/>
                </a:solidFill>
                <a:effectLst/>
                <a:latin typeface="Arial" panose="020B0604020202020204" pitchFamily="34" charset="0"/>
              </a:rPr>
            </a:br>
            <a:endParaRPr kumimoji="0" lang="de-DE" altLang="de-DE" sz="1300" b="0" i="0" u="none" strike="noStrike" cap="none" normalizeH="0" baseline="0" dirty="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de-DE" altLang="de-DE" sz="1300" b="1" i="0" u="none" strike="noStrike" cap="none" normalizeH="0" baseline="0" dirty="0">
                <a:ln>
                  <a:noFill/>
                </a:ln>
                <a:solidFill>
                  <a:schemeClr val="tx1"/>
                </a:solidFill>
                <a:effectLst/>
                <a:latin typeface="Arial" panose="020B0604020202020204" pitchFamily="34" charset="0"/>
              </a:rPr>
              <a:t>Positive </a:t>
            </a:r>
            <a:r>
              <a:rPr kumimoji="0" lang="de-DE" altLang="de-DE" sz="1300" b="1" i="0" u="none" strike="noStrike" cap="none" normalizeH="0" baseline="0" dirty="0" err="1">
                <a:ln>
                  <a:noFill/>
                </a:ln>
                <a:solidFill>
                  <a:schemeClr val="tx1"/>
                </a:solidFill>
                <a:effectLst/>
                <a:latin typeface="Arial" panose="020B0604020202020204" pitchFamily="34" charset="0"/>
              </a:rPr>
              <a:t>values</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red</a:t>
            </a:r>
            <a:r>
              <a:rPr kumimoji="0" lang="de-DE" altLang="de-DE" sz="1300" b="1" i="0" u="none" strike="noStrike" cap="none" normalizeH="0" baseline="0" dirty="0">
                <a:ln>
                  <a:noFill/>
                </a:ln>
                <a:solidFill>
                  <a:schemeClr val="tx1"/>
                </a:solidFill>
                <a:effectLst/>
                <a:latin typeface="Arial" panose="020B0604020202020204" pitchFamily="34" charset="0"/>
              </a:rPr>
              <a:t>–</a:t>
            </a:r>
            <a:r>
              <a:rPr kumimoji="0" lang="de-DE" altLang="de-DE" sz="1300" b="1" i="0" u="none" strike="noStrike" cap="none" normalizeH="0" baseline="0" dirty="0" err="1">
                <a:ln>
                  <a:noFill/>
                </a:ln>
                <a:solidFill>
                  <a:schemeClr val="tx1"/>
                </a:solidFill>
                <a:effectLst/>
                <a:latin typeface="Arial" panose="020B0604020202020204" pitchFamily="34" charset="0"/>
              </a:rPr>
              <a:t>yellow</a:t>
            </a:r>
            <a:r>
              <a:rPr kumimoji="0" lang="de-DE" altLang="de-DE" sz="1300" b="1" i="0" u="none" strike="noStrike" cap="none" normalizeH="0" baseline="0" dirty="0">
                <a:ln>
                  <a:noFill/>
                </a:ln>
                <a:solidFill>
                  <a:schemeClr val="tx1"/>
                </a:solidFill>
                <a:effectLst/>
                <a:latin typeface="Arial" panose="020B0604020202020204" pitchFamily="34" charset="0"/>
              </a:rPr>
              <a:t>)</a:t>
            </a:r>
            <a:r>
              <a:rPr kumimoji="0" lang="de-DE" altLang="de-DE" sz="1300" b="0" i="0" u="none" strike="noStrike" cap="none" normalizeH="0" baseline="0" dirty="0">
                <a:ln>
                  <a:noFill/>
                </a:ln>
                <a:solidFill>
                  <a:schemeClr val="tx1"/>
                </a:solidFill>
                <a:effectLst/>
                <a:latin typeface="Arial" panose="020B0604020202020204" pitchFamily="34" charset="0"/>
              </a:rPr>
              <a:t> → strong </a:t>
            </a:r>
            <a:r>
              <a:rPr kumimoji="0" lang="de-DE" altLang="de-DE" sz="1300" b="0" i="0" u="none" strike="noStrike" cap="none" normalizeH="0" baseline="0" dirty="0" err="1">
                <a:ln>
                  <a:noFill/>
                </a:ln>
                <a:solidFill>
                  <a:schemeClr val="tx1"/>
                </a:solidFill>
                <a:effectLst/>
                <a:latin typeface="Arial" panose="020B0604020202020204" pitchFamily="34" charset="0"/>
              </a:rPr>
              <a:t>backscatter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linked</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with</a:t>
            </a:r>
            <a:r>
              <a:rPr kumimoji="0" lang="de-DE" altLang="de-DE" sz="1300" b="0" i="0" u="none" strike="noStrike" cap="none" normalizeH="0" baseline="0" dirty="0">
                <a:ln>
                  <a:noFill/>
                </a:ln>
                <a:solidFill>
                  <a:schemeClr val="tx1"/>
                </a:solidFill>
                <a:effectLst/>
                <a:latin typeface="Arial" panose="020B0604020202020204" pitchFamily="34" charset="0"/>
              </a:rPr>
              <a:t> high </a:t>
            </a:r>
            <a:r>
              <a:rPr kumimoji="0" lang="de-DE" altLang="de-DE" sz="1300" b="0" i="0" u="none" strike="noStrike" cap="none" normalizeH="0" baseline="0" dirty="0" err="1">
                <a:ln>
                  <a:noFill/>
                </a:ln>
                <a:solidFill>
                  <a:schemeClr val="tx1"/>
                </a:solidFill>
                <a:effectLst/>
                <a:latin typeface="Arial" panose="020B0604020202020204" pitchFamily="34" charset="0"/>
              </a:rPr>
              <a:t>neighboring</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building</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density</a:t>
            </a:r>
            <a:r>
              <a:rPr kumimoji="0" lang="de-DE" altLang="de-DE" sz="13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de-DE" altLang="de-DE" sz="1300" b="1" i="0" u="none" strike="noStrike" cap="none" normalizeH="0" baseline="0" dirty="0">
                <a:ln>
                  <a:noFill/>
                </a:ln>
                <a:solidFill>
                  <a:schemeClr val="tx1"/>
                </a:solidFill>
                <a:effectLst/>
                <a:latin typeface="Arial" panose="020B0604020202020204" pitchFamily="34" charset="0"/>
              </a:rPr>
              <a:t>Negative </a:t>
            </a:r>
            <a:r>
              <a:rPr kumimoji="0" lang="de-DE" altLang="de-DE" sz="1300" b="1" i="0" u="none" strike="noStrike" cap="none" normalizeH="0" baseline="0" dirty="0" err="1">
                <a:ln>
                  <a:noFill/>
                </a:ln>
                <a:solidFill>
                  <a:schemeClr val="tx1"/>
                </a:solidFill>
                <a:effectLst/>
                <a:latin typeface="Arial" panose="020B0604020202020204" pitchFamily="34" charset="0"/>
              </a:rPr>
              <a:t>values</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blue</a:t>
            </a:r>
            <a:r>
              <a:rPr kumimoji="0" lang="de-DE" altLang="de-DE" sz="1300" b="1" i="0" u="none" strike="noStrike" cap="none" normalizeH="0" baseline="0" dirty="0">
                <a:ln>
                  <a:noFill/>
                </a:ln>
                <a:solidFill>
                  <a:schemeClr val="tx1"/>
                </a:solidFill>
                <a:effectLst/>
                <a:latin typeface="Arial" panose="020B0604020202020204" pitchFamily="34" charset="0"/>
              </a:rPr>
              <a:t>)</a:t>
            </a:r>
            <a:r>
              <a:rPr kumimoji="0" lang="de-DE" altLang="de-DE" sz="1300" b="0" i="0" u="none" strike="noStrike" cap="none" normalizeH="0" baseline="0" dirty="0">
                <a:ln>
                  <a:noFill/>
                </a:ln>
                <a:solidFill>
                  <a:schemeClr val="tx1"/>
                </a:solidFill>
                <a:effectLst/>
                <a:latin typeface="Arial" panose="020B0604020202020204" pitchFamily="34" charset="0"/>
              </a:rPr>
              <a:t> → </a:t>
            </a:r>
            <a:r>
              <a:rPr kumimoji="0" lang="de-DE" altLang="de-DE" sz="1300" b="0" i="0" u="none" strike="noStrike" cap="none" normalizeH="0" baseline="0" dirty="0" err="1">
                <a:ln>
                  <a:noFill/>
                </a:ln>
                <a:solidFill>
                  <a:schemeClr val="tx1"/>
                </a:solidFill>
                <a:effectLst/>
                <a:latin typeface="Arial" panose="020B0604020202020204" pitchFamily="34" charset="0"/>
              </a:rPr>
              <a:t>weak</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backscatter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often</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associated</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with</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low</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density</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or</a:t>
            </a:r>
            <a:r>
              <a:rPr kumimoji="0" lang="de-DE" altLang="de-DE" sz="1300" b="0" i="0" u="none" strike="noStrike" cap="none" normalizeH="0" baseline="0" dirty="0">
                <a:ln>
                  <a:noFill/>
                </a:ln>
                <a:solidFill>
                  <a:schemeClr val="tx1"/>
                </a:solidFill>
                <a:effectLst/>
                <a:latin typeface="Arial" panose="020B0604020202020204" pitchFamily="34" charset="0"/>
              </a:rPr>
              <a:t> open </a:t>
            </a:r>
            <a:r>
              <a:rPr kumimoji="0" lang="de-DE" altLang="de-DE" sz="1300" b="0" i="0" u="none" strike="noStrike" cap="none" normalizeH="0" baseline="0" dirty="0" err="1">
                <a:ln>
                  <a:noFill/>
                </a:ln>
                <a:solidFill>
                  <a:schemeClr val="tx1"/>
                </a:solidFill>
                <a:effectLst/>
                <a:latin typeface="Arial" panose="020B0604020202020204" pitchFamily="34" charset="0"/>
              </a:rPr>
              <a:t>areas</a:t>
            </a:r>
            <a:r>
              <a:rPr kumimoji="0" lang="de-DE" altLang="de-DE" sz="1300" b="0" i="0" u="none" strike="noStrike" cap="none" normalizeH="0" baseline="0" dirty="0">
                <a:ln>
                  <a:noFill/>
                </a:ln>
                <a:solidFill>
                  <a:schemeClr val="tx1"/>
                </a:solidFill>
                <a:effectLst/>
                <a:latin typeface="Arial" panose="020B0604020202020204" pitchFamily="34" charset="0"/>
              </a:rPr>
              <a:t> such </a:t>
            </a:r>
            <a:r>
              <a:rPr kumimoji="0" lang="de-DE" altLang="de-DE" sz="1300" b="0" i="0" u="none" strike="noStrike" cap="none" normalizeH="0" baseline="0" dirty="0" err="1">
                <a:ln>
                  <a:noFill/>
                </a:ln>
                <a:solidFill>
                  <a:schemeClr val="tx1"/>
                </a:solidFill>
                <a:effectLst/>
                <a:latin typeface="Arial" panose="020B0604020202020204" pitchFamily="34" charset="0"/>
              </a:rPr>
              <a:t>as</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water</a:t>
            </a:r>
            <a:r>
              <a:rPr kumimoji="0" lang="de-DE" altLang="de-DE" sz="1300" b="0" i="0" u="none" strike="noStrike" cap="none" normalizeH="0" baseline="0" dirty="0">
                <a:ln>
                  <a:noFill/>
                </a:ln>
                <a:solidFill>
                  <a:schemeClr val="tx1"/>
                </a:solidFill>
                <a:effectLst/>
                <a:latin typeface="Arial" panose="020B0604020202020204" pitchFamily="34" charset="0"/>
              </a:rPr>
              <a:t>.</a:t>
            </a:r>
            <a:br>
              <a:rPr kumimoji="0" lang="de-DE" altLang="de-DE" sz="1300" b="0" i="0" u="none" strike="noStrike" cap="none" normalizeH="0" baseline="0" dirty="0">
                <a:ln>
                  <a:noFill/>
                </a:ln>
                <a:solidFill>
                  <a:schemeClr val="tx1"/>
                </a:solidFill>
                <a:effectLst/>
                <a:latin typeface="Arial" panose="020B0604020202020204" pitchFamily="34" charset="0"/>
              </a:rPr>
            </a:br>
            <a:endParaRPr kumimoji="0" lang="de-DE" altLang="de-DE" sz="13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300" b="0" i="0" u="none" strike="noStrike" cap="none" normalizeH="0" baseline="0" dirty="0">
                <a:ln>
                  <a:noFill/>
                </a:ln>
                <a:solidFill>
                  <a:schemeClr val="tx1"/>
                </a:solidFill>
                <a:effectLst/>
                <a:latin typeface="Arial" panose="020B0604020202020204" pitchFamily="34" charset="0"/>
              </a:rPr>
              <a:t>Study </a:t>
            </a:r>
            <a:r>
              <a:rPr kumimoji="0" lang="de-DE" altLang="de-DE" sz="1300" b="0" i="0" u="none" strike="noStrike" cap="none" normalizeH="0" baseline="0" dirty="0" err="1">
                <a:ln>
                  <a:noFill/>
                </a:ln>
                <a:solidFill>
                  <a:schemeClr val="tx1"/>
                </a:solidFill>
                <a:effectLst/>
                <a:latin typeface="Arial" panose="020B0604020202020204" pitchFamily="34" charset="0"/>
              </a:rPr>
              <a:t>area</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is</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georeferenced</a:t>
            </a:r>
            <a:r>
              <a:rPr lang="de-DE" altLang="de-DE" sz="1300" dirty="0">
                <a:latin typeface="Arial" panose="020B0604020202020204" pitchFamily="34" charset="0"/>
              </a:rPr>
              <a:t>: </a:t>
            </a:r>
            <a:r>
              <a:rPr kumimoji="0" lang="de-DE" altLang="de-DE" sz="1300" b="0" i="0" u="none" strike="noStrike" cap="none" normalizeH="0" baseline="0" dirty="0">
                <a:ln>
                  <a:noFill/>
                </a:ln>
                <a:solidFill>
                  <a:schemeClr val="tx1"/>
                </a:solidFill>
                <a:effectLst/>
                <a:latin typeface="Arial" panose="020B0604020202020204" pitchFamily="34" charset="0"/>
              </a:rPr>
              <a:t>Taiwan, (</a:t>
            </a:r>
            <a:r>
              <a:rPr kumimoji="0" lang="de-DE" altLang="de-DE" sz="1300" b="0" i="0" u="none" strike="noStrike" cap="none" normalizeH="0" baseline="0" dirty="0" err="1">
                <a:ln>
                  <a:noFill/>
                </a:ln>
                <a:solidFill>
                  <a:schemeClr val="tx1"/>
                </a:solidFill>
                <a:effectLst/>
                <a:latin typeface="Arial" panose="020B0604020202020204" pitchFamily="34" charset="0"/>
              </a:rPr>
              <a:t>coordinates</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provided</a:t>
            </a:r>
            <a:r>
              <a:rPr kumimoji="0" lang="de-DE" altLang="de-DE" sz="13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lang="de-DE" altLang="de-DE" sz="1300" b="1" dirty="0">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lang="de-DE" altLang="de-DE" sz="1300" b="1" dirty="0" err="1">
                <a:latin typeface="Arial" panose="020B0604020202020204" pitchFamily="34" charset="0"/>
              </a:rPr>
              <a:t>I</a:t>
            </a:r>
            <a:r>
              <a:rPr kumimoji="0" lang="de-DE" altLang="de-DE" sz="1300" b="1" i="0" u="none" strike="noStrike" cap="none" normalizeH="0" baseline="0" dirty="0" err="1">
                <a:ln>
                  <a:noFill/>
                </a:ln>
                <a:solidFill>
                  <a:schemeClr val="tx1"/>
                </a:solidFill>
                <a:effectLst/>
                <a:latin typeface="Arial" panose="020B0604020202020204" pitchFamily="34" charset="0"/>
              </a:rPr>
              <a:t>nsets</a:t>
            </a:r>
            <a:r>
              <a:rPr kumimoji="0" lang="de-DE" altLang="de-DE" sz="1300" b="0" i="0" u="none" strike="noStrike" cap="none" normalizeH="0" baseline="0" dirty="0">
                <a:ln>
                  <a:noFill/>
                </a:ln>
                <a:solidFill>
                  <a:schemeClr val="tx1"/>
                </a:solidFill>
                <a:effectLst/>
                <a:latin typeface="Arial" panose="020B0604020202020204" pitchFamily="34" charset="0"/>
              </a:rPr>
              <a:t>:</a:t>
            </a:r>
          </a:p>
          <a:p>
            <a:pPr marL="0" indent="0" eaLnBrk="0" fontAlgn="base" hangingPunct="0">
              <a:lnSpc>
                <a:spcPct val="100000"/>
              </a:lnSpc>
              <a:spcBef>
                <a:spcPct val="0"/>
              </a:spcBef>
              <a:spcAft>
                <a:spcPct val="0"/>
              </a:spcAft>
              <a:buNone/>
            </a:pPr>
            <a:r>
              <a:rPr kumimoji="0" lang="de-DE" altLang="de-DE" sz="1300" b="1" i="0" u="none" strike="noStrike" cap="none" normalizeH="0" baseline="0" dirty="0">
                <a:ln>
                  <a:noFill/>
                </a:ln>
                <a:solidFill>
                  <a:schemeClr val="tx1"/>
                </a:solidFill>
                <a:effectLst/>
                <a:latin typeface="Arial" panose="020B0604020202020204" pitchFamily="34" charset="0"/>
              </a:rPr>
              <a:t>(a) </a:t>
            </a:r>
            <a:r>
              <a:rPr kumimoji="0" lang="de-DE" altLang="de-DE" sz="1300" b="1" i="0" u="none" strike="noStrike" cap="none" normalizeH="0" baseline="0" dirty="0" err="1">
                <a:ln>
                  <a:noFill/>
                </a:ln>
                <a:solidFill>
                  <a:schemeClr val="tx1"/>
                </a:solidFill>
                <a:effectLst/>
                <a:latin typeface="Arial" panose="020B0604020202020204" pitchFamily="34" charset="0"/>
              </a:rPr>
              <a:t>Low-density</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residential</a:t>
            </a:r>
            <a:r>
              <a:rPr kumimoji="0" lang="de-DE" altLang="de-DE" sz="1300" b="0" i="0" u="none" strike="noStrike" cap="none" normalizeH="0" baseline="0" dirty="0">
                <a:ln>
                  <a:noFill/>
                </a:ln>
                <a:solidFill>
                  <a:schemeClr val="tx1"/>
                </a:solidFill>
                <a:effectLst/>
                <a:latin typeface="Arial" panose="020B0604020202020204" pitchFamily="34" charset="0"/>
              </a:rPr>
              <a:t> → </a:t>
            </a:r>
            <a:r>
              <a:rPr kumimoji="0" lang="de-DE" altLang="de-DE" sz="1300" b="0" i="0" u="none" strike="noStrike" cap="none" normalizeH="0" baseline="0" dirty="0" err="1">
                <a:ln>
                  <a:noFill/>
                </a:ln>
                <a:solidFill>
                  <a:schemeClr val="tx1"/>
                </a:solidFill>
                <a:effectLst/>
                <a:latin typeface="Arial" panose="020B0604020202020204" pitchFamily="34" charset="0"/>
              </a:rPr>
              <a:t>weak</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backscatter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histogram</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skewed</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toward</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low</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values</a:t>
            </a:r>
            <a:r>
              <a:rPr kumimoji="0" lang="de-DE" altLang="de-DE" sz="1300" b="0" i="0" u="none" strike="noStrike" cap="none" normalizeH="0" baseline="0" dirty="0">
                <a:ln>
                  <a:noFill/>
                </a:ln>
                <a:solidFill>
                  <a:schemeClr val="tx1"/>
                </a:solidFill>
                <a:effectLst/>
                <a:latin typeface="Arial" panose="020B0604020202020204" pitchFamily="34" charset="0"/>
              </a:rPr>
              <a:t>.</a:t>
            </a:r>
          </a:p>
          <a:p>
            <a:pPr marL="0" indent="0" eaLnBrk="0" fontAlgn="base" hangingPunct="0">
              <a:lnSpc>
                <a:spcPct val="100000"/>
              </a:lnSpc>
              <a:spcBef>
                <a:spcPct val="0"/>
              </a:spcBef>
              <a:spcAft>
                <a:spcPct val="0"/>
              </a:spcAft>
              <a:buNone/>
            </a:pPr>
            <a:r>
              <a:rPr kumimoji="0" lang="de-DE" altLang="de-DE" sz="1300" b="1" i="0" u="none" strike="noStrike" cap="none" normalizeH="0" baseline="0" dirty="0">
                <a:ln>
                  <a:noFill/>
                </a:ln>
                <a:solidFill>
                  <a:schemeClr val="tx1"/>
                </a:solidFill>
                <a:effectLst/>
                <a:latin typeface="Arial" panose="020B0604020202020204" pitchFamily="34" charset="0"/>
              </a:rPr>
              <a:t>(b) Industrial/</a:t>
            </a:r>
            <a:r>
              <a:rPr kumimoji="0" lang="de-DE" altLang="de-DE" sz="1300" b="1" i="0" u="none" strike="noStrike" cap="none" normalizeH="0" baseline="0" dirty="0" err="1">
                <a:ln>
                  <a:noFill/>
                </a:ln>
                <a:solidFill>
                  <a:schemeClr val="tx1"/>
                </a:solidFill>
                <a:effectLst/>
                <a:latin typeface="Arial" panose="020B0604020202020204" pitchFamily="34" charset="0"/>
              </a:rPr>
              <a:t>parking</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area</a:t>
            </a:r>
            <a:r>
              <a:rPr kumimoji="0" lang="de-DE" altLang="de-DE" sz="1300" b="0" i="0" u="none" strike="noStrike" cap="none" normalizeH="0" baseline="0" dirty="0">
                <a:ln>
                  <a:noFill/>
                </a:ln>
                <a:solidFill>
                  <a:schemeClr val="tx1"/>
                </a:solidFill>
                <a:effectLst/>
                <a:latin typeface="Arial" panose="020B0604020202020204" pitchFamily="34" charset="0"/>
              </a:rPr>
              <a:t> → </a:t>
            </a:r>
            <a:r>
              <a:rPr kumimoji="0" lang="de-DE" altLang="de-DE" sz="1300" b="0" i="0" u="none" strike="noStrike" cap="none" normalizeH="0" baseline="0" dirty="0" err="1">
                <a:ln>
                  <a:noFill/>
                </a:ln>
                <a:solidFill>
                  <a:schemeClr val="tx1"/>
                </a:solidFill>
                <a:effectLst/>
                <a:latin typeface="Arial" panose="020B0604020202020204" pitchFamily="34" charset="0"/>
              </a:rPr>
              <a:t>weak</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backscatter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histogram</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concentrated</a:t>
            </a:r>
            <a:r>
              <a:rPr kumimoji="0" lang="de-DE" altLang="de-DE" sz="1300" b="0" i="0" u="none" strike="noStrike" cap="none" normalizeH="0" baseline="0" dirty="0">
                <a:ln>
                  <a:noFill/>
                </a:ln>
                <a:solidFill>
                  <a:schemeClr val="tx1"/>
                </a:solidFill>
                <a:effectLst/>
                <a:latin typeface="Arial" panose="020B0604020202020204" pitchFamily="34" charset="0"/>
              </a:rPr>
              <a:t> at </a:t>
            </a:r>
            <a:r>
              <a:rPr kumimoji="0" lang="de-DE" altLang="de-DE" sz="1300" b="0" i="0" u="none" strike="noStrike" cap="none" normalizeH="0" baseline="0" dirty="0" err="1">
                <a:ln>
                  <a:noFill/>
                </a:ln>
                <a:solidFill>
                  <a:schemeClr val="tx1"/>
                </a:solidFill>
                <a:effectLst/>
                <a:latin typeface="Arial" panose="020B0604020202020204" pitchFamily="34" charset="0"/>
              </a:rPr>
              <a:t>very</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low</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density</a:t>
            </a:r>
            <a:r>
              <a:rPr kumimoji="0" lang="de-DE" altLang="de-DE" sz="1300" b="0" i="0" u="none" strike="noStrike" cap="none" normalizeH="0" baseline="0" dirty="0">
                <a:ln>
                  <a:noFill/>
                </a:ln>
                <a:solidFill>
                  <a:schemeClr val="tx1"/>
                </a:solidFill>
                <a:effectLst/>
                <a:latin typeface="Arial" panose="020B0604020202020204" pitchFamily="34" charset="0"/>
              </a:rPr>
              <a:t>.</a:t>
            </a:r>
          </a:p>
          <a:p>
            <a:pPr marL="0" indent="0" eaLnBrk="0" fontAlgn="base" hangingPunct="0">
              <a:lnSpc>
                <a:spcPct val="100000"/>
              </a:lnSpc>
              <a:spcBef>
                <a:spcPct val="0"/>
              </a:spcBef>
              <a:spcAft>
                <a:spcPct val="0"/>
              </a:spcAft>
              <a:buNone/>
            </a:pPr>
            <a:r>
              <a:rPr kumimoji="0" lang="de-DE" altLang="de-DE" sz="1300" b="1" i="0" u="none" strike="noStrike" cap="none" normalizeH="0" baseline="0" dirty="0">
                <a:ln>
                  <a:noFill/>
                </a:ln>
                <a:solidFill>
                  <a:schemeClr val="tx1"/>
                </a:solidFill>
                <a:effectLst/>
                <a:latin typeface="Arial" panose="020B0604020202020204" pitchFamily="34" charset="0"/>
              </a:rPr>
              <a:t>(c) Medium-</a:t>
            </a:r>
            <a:r>
              <a:rPr kumimoji="0" lang="de-DE" altLang="de-DE" sz="1300" b="1" i="0" u="none" strike="noStrike" cap="none" normalizeH="0" baseline="0" dirty="0" err="1">
                <a:ln>
                  <a:noFill/>
                </a:ln>
                <a:solidFill>
                  <a:schemeClr val="tx1"/>
                </a:solidFill>
                <a:effectLst/>
                <a:latin typeface="Arial" panose="020B0604020202020204" pitchFamily="34" charset="0"/>
              </a:rPr>
              <a:t>density</a:t>
            </a:r>
            <a:r>
              <a:rPr kumimoji="0" lang="de-DE" altLang="de-DE" sz="1300" b="1" i="0" u="none" strike="noStrike" cap="none" normalizeH="0" baseline="0" dirty="0">
                <a:ln>
                  <a:noFill/>
                </a:ln>
                <a:solidFill>
                  <a:schemeClr val="tx1"/>
                </a:solidFill>
                <a:effectLst/>
                <a:latin typeface="Arial" panose="020B0604020202020204" pitchFamily="34" charset="0"/>
              </a:rPr>
              <a:t> urban </a:t>
            </a:r>
            <a:r>
              <a:rPr kumimoji="0" lang="de-DE" altLang="de-DE" sz="1300" b="1" i="0" u="none" strike="noStrike" cap="none" normalizeH="0" baseline="0" dirty="0" err="1">
                <a:ln>
                  <a:noFill/>
                </a:ln>
                <a:solidFill>
                  <a:schemeClr val="tx1"/>
                </a:solidFill>
                <a:effectLst/>
                <a:latin typeface="Arial" panose="020B0604020202020204" pitchFamily="34" charset="0"/>
              </a:rPr>
              <a:t>core</a:t>
            </a:r>
            <a:r>
              <a:rPr kumimoji="0" lang="de-DE" altLang="de-DE" sz="1300" b="0" i="0" u="none" strike="noStrike" cap="none" normalizeH="0" baseline="0" dirty="0">
                <a:ln>
                  <a:noFill/>
                </a:ln>
                <a:solidFill>
                  <a:schemeClr val="tx1"/>
                </a:solidFill>
                <a:effectLst/>
                <a:latin typeface="Arial" panose="020B0604020202020204" pitchFamily="34" charset="0"/>
              </a:rPr>
              <a:t> → </a:t>
            </a:r>
            <a:r>
              <a:rPr kumimoji="0" lang="de-DE" altLang="de-DE" sz="1300" b="0" i="0" u="none" strike="noStrike" cap="none" normalizeH="0" baseline="0" dirty="0" err="1">
                <a:ln>
                  <a:noFill/>
                </a:ln>
                <a:solidFill>
                  <a:schemeClr val="tx1"/>
                </a:solidFill>
                <a:effectLst/>
                <a:latin typeface="Arial" panose="020B0604020202020204" pitchFamily="34" charset="0"/>
              </a:rPr>
              <a:t>higher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mixed</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backscatter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values</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histogram</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more</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balanced</a:t>
            </a:r>
            <a:r>
              <a:rPr kumimoji="0" lang="de-DE" altLang="de-DE" sz="1300" b="0" i="0" u="none" strike="noStrike" cap="none" normalizeH="0" baseline="0" dirty="0">
                <a:ln>
                  <a:noFill/>
                </a:ln>
                <a:solidFill>
                  <a:schemeClr val="tx1"/>
                </a:solidFill>
                <a:effectLst/>
                <a:latin typeface="Arial" panose="020B0604020202020204" pitchFamily="34" charset="0"/>
              </a:rPr>
              <a:t>.</a:t>
            </a:r>
          </a:p>
          <a:p>
            <a:pPr marL="0" indent="0" eaLnBrk="0" fontAlgn="base" hangingPunct="0">
              <a:lnSpc>
                <a:spcPct val="100000"/>
              </a:lnSpc>
              <a:spcBef>
                <a:spcPct val="0"/>
              </a:spcBef>
              <a:spcAft>
                <a:spcPct val="0"/>
              </a:spcAft>
              <a:buNone/>
            </a:pPr>
            <a:r>
              <a:rPr kumimoji="0" lang="de-DE" altLang="de-DE" sz="1300" b="1" i="0" u="none" strike="noStrike" cap="none" normalizeH="0" baseline="0" dirty="0">
                <a:ln>
                  <a:noFill/>
                </a:ln>
                <a:solidFill>
                  <a:schemeClr val="tx1"/>
                </a:solidFill>
                <a:effectLst/>
                <a:latin typeface="Arial" panose="020B0604020202020204" pitchFamily="34" charset="0"/>
              </a:rPr>
              <a:t>(d) High-</a:t>
            </a:r>
            <a:r>
              <a:rPr kumimoji="0" lang="de-DE" altLang="de-DE" sz="1300" b="1" i="0" u="none" strike="noStrike" cap="none" normalizeH="0" baseline="0" dirty="0" err="1">
                <a:ln>
                  <a:noFill/>
                </a:ln>
                <a:solidFill>
                  <a:schemeClr val="tx1"/>
                </a:solidFill>
                <a:effectLst/>
                <a:latin typeface="Arial" panose="020B0604020202020204" pitchFamily="34" charset="0"/>
              </a:rPr>
              <a:t>density</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residential</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blocks</a:t>
            </a:r>
            <a:r>
              <a:rPr kumimoji="0" lang="de-DE" altLang="de-DE" sz="1300" b="0" i="0" u="none" strike="noStrike" cap="none" normalizeH="0" baseline="0" dirty="0">
                <a:ln>
                  <a:noFill/>
                </a:ln>
                <a:solidFill>
                  <a:schemeClr val="tx1"/>
                </a:solidFill>
                <a:effectLst/>
                <a:latin typeface="Arial" panose="020B0604020202020204" pitchFamily="34" charset="0"/>
              </a:rPr>
              <a:t> → strong </a:t>
            </a:r>
            <a:r>
              <a:rPr kumimoji="0" lang="de-DE" altLang="de-DE" sz="1300" b="0" i="0" u="none" strike="noStrike" cap="none" normalizeH="0" baseline="0" dirty="0" err="1">
                <a:ln>
                  <a:noFill/>
                </a:ln>
                <a:solidFill>
                  <a:schemeClr val="tx1"/>
                </a:solidFill>
                <a:effectLst/>
                <a:latin typeface="Arial" panose="020B0604020202020204" pitchFamily="34" charset="0"/>
              </a:rPr>
              <a:t>backscatter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histogram</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peaks</a:t>
            </a:r>
            <a:r>
              <a:rPr kumimoji="0" lang="de-DE" altLang="de-DE" sz="1300" b="0" i="0" u="none" strike="noStrike" cap="none" normalizeH="0" baseline="0" dirty="0">
                <a:ln>
                  <a:noFill/>
                </a:ln>
                <a:solidFill>
                  <a:schemeClr val="tx1"/>
                </a:solidFill>
                <a:effectLst/>
                <a:latin typeface="Arial" panose="020B0604020202020204" pitchFamily="34" charset="0"/>
              </a:rPr>
              <a:t> at high </a:t>
            </a:r>
            <a:r>
              <a:rPr kumimoji="0" lang="de-DE" altLang="de-DE" sz="1300" b="0" i="0" u="none" strike="noStrike" cap="none" normalizeH="0" baseline="0" dirty="0" err="1">
                <a:ln>
                  <a:noFill/>
                </a:ln>
                <a:solidFill>
                  <a:schemeClr val="tx1"/>
                </a:solidFill>
                <a:effectLst/>
                <a:latin typeface="Arial" panose="020B0604020202020204" pitchFamily="34" charset="0"/>
              </a:rPr>
              <a:t>density</a:t>
            </a:r>
            <a:r>
              <a:rPr kumimoji="0" lang="de-DE" altLang="de-DE" sz="13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13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300" b="1" i="0" u="none" strike="noStrike" cap="none" normalizeH="0" baseline="0" dirty="0">
                <a:ln>
                  <a:noFill/>
                </a:ln>
                <a:solidFill>
                  <a:schemeClr val="tx1"/>
                </a:solidFill>
                <a:effectLst/>
                <a:latin typeface="Arial" panose="020B0604020202020204" pitchFamily="34" charset="0"/>
              </a:rPr>
              <a:t>Interpretation</a:t>
            </a:r>
            <a:r>
              <a:rPr kumimoji="0" lang="de-DE" altLang="de-DE" sz="13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de-DE" altLang="de-DE" sz="1300" b="0" i="0" u="none" strike="noStrike" cap="none" normalizeH="0" baseline="0" dirty="0" err="1">
                <a:ln>
                  <a:noFill/>
                </a:ln>
                <a:solidFill>
                  <a:schemeClr val="tx1"/>
                </a:solidFill>
                <a:effectLst/>
                <a:latin typeface="Arial" panose="020B0604020202020204" pitchFamily="34" charset="0"/>
              </a:rPr>
              <a:t>Backscatter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intensity</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correlates</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with</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neighboring</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building</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density</a:t>
            </a:r>
            <a:r>
              <a:rPr kumimoji="0" lang="de-DE" altLang="de-DE" sz="1300" b="0" i="0" u="none" strike="noStrike" cap="none" normalizeH="0" baseline="0" dirty="0">
                <a:ln>
                  <a:noFill/>
                </a:ln>
                <a:solidFill>
                  <a:schemeClr val="tx1"/>
                </a:solidFill>
                <a:effectLst/>
                <a:latin typeface="Arial" panose="020B0604020202020204" pitchFamily="34" charset="0"/>
              </a:rPr>
              <a:t>.</a:t>
            </a:r>
          </a:p>
          <a:p>
            <a:pPr eaLnBrk="0" fontAlgn="base" hangingPunct="0">
              <a:lnSpc>
                <a:spcPct val="100000"/>
              </a:lnSpc>
              <a:spcBef>
                <a:spcPct val="0"/>
              </a:spcBef>
              <a:spcAft>
                <a:spcPct val="0"/>
              </a:spcAft>
            </a:pPr>
            <a:r>
              <a:rPr kumimoji="0" lang="de-DE" altLang="de-DE" sz="1300" b="0" i="0" u="none" strike="noStrike" cap="none" normalizeH="0" baseline="0" dirty="0">
                <a:ln>
                  <a:noFill/>
                </a:ln>
                <a:solidFill>
                  <a:schemeClr val="tx1"/>
                </a:solidFill>
                <a:effectLst/>
                <a:latin typeface="Arial" panose="020B0604020202020204" pitchFamily="34" charset="0"/>
              </a:rPr>
              <a:t>High </a:t>
            </a:r>
            <a:r>
              <a:rPr kumimoji="0" lang="de-DE" altLang="de-DE" sz="1300" b="0" i="0" u="none" strike="noStrike" cap="none" normalizeH="0" baseline="0" dirty="0" err="1">
                <a:ln>
                  <a:noFill/>
                </a:ln>
                <a:solidFill>
                  <a:schemeClr val="tx1"/>
                </a:solidFill>
                <a:effectLst/>
                <a:latin typeface="Arial" panose="020B0604020202020204" pitchFamily="34" charset="0"/>
              </a:rPr>
              <a:t>density</a:t>
            </a:r>
            <a:r>
              <a:rPr kumimoji="0" lang="de-DE" altLang="de-DE" sz="1300" b="0" i="0" u="none" strike="noStrike" cap="none" normalizeH="0" baseline="0" dirty="0">
                <a:ln>
                  <a:noFill/>
                </a:ln>
                <a:solidFill>
                  <a:schemeClr val="tx1"/>
                </a:solidFill>
                <a:effectLst/>
                <a:latin typeface="Arial" panose="020B0604020202020204" pitchFamily="34" charset="0"/>
              </a:rPr>
              <a:t> = </a:t>
            </a:r>
            <a:r>
              <a:rPr kumimoji="0" lang="de-DE" altLang="de-DE" sz="1300" b="0" i="0" u="none" strike="noStrike" cap="none" normalizeH="0" baseline="0" dirty="0" err="1">
                <a:ln>
                  <a:noFill/>
                </a:ln>
                <a:solidFill>
                  <a:schemeClr val="tx1"/>
                </a:solidFill>
                <a:effectLst/>
                <a:latin typeface="Arial" panose="020B0604020202020204" pitchFamily="34" charset="0"/>
              </a:rPr>
              <a:t>stronger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radar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returns</a:t>
            </a:r>
            <a:r>
              <a:rPr kumimoji="0" lang="de-DE" altLang="de-DE" sz="1300" b="0" i="0" u="none" strike="noStrike" cap="none" normalizeH="0" baseline="0" dirty="0">
                <a:ln>
                  <a:noFill/>
                </a:ln>
                <a:solidFill>
                  <a:schemeClr val="tx1"/>
                </a:solidFill>
                <a:effectLst/>
                <a:latin typeface="Arial" panose="020B0604020202020204" pitchFamily="34" charset="0"/>
              </a:rPr>
              <a:t> due </a:t>
            </a:r>
            <a:r>
              <a:rPr kumimoji="0" lang="de-DE" altLang="de-DE" sz="1300" b="0" i="0" u="none" strike="noStrike" cap="none" normalizeH="0" baseline="0" dirty="0" err="1">
                <a:ln>
                  <a:noFill/>
                </a:ln>
                <a:solidFill>
                  <a:schemeClr val="tx1"/>
                </a:solidFill>
                <a:effectLst/>
                <a:latin typeface="Arial" panose="020B0604020202020204" pitchFamily="34" charset="0"/>
              </a:rPr>
              <a:t>to</a:t>
            </a:r>
            <a:r>
              <a:rPr kumimoji="0" lang="de-DE" altLang="de-DE" sz="1300" b="0" i="0" u="none" strike="noStrike" cap="none" normalizeH="0" baseline="0" dirty="0">
                <a:ln>
                  <a:noFill/>
                </a:ln>
                <a:solidFill>
                  <a:schemeClr val="tx1"/>
                </a:solidFill>
                <a:effectLst/>
                <a:latin typeface="Arial" panose="020B0604020202020204" pitchFamily="34" charset="0"/>
              </a:rPr>
              <a:t> multiple </a:t>
            </a:r>
            <a:r>
              <a:rPr kumimoji="0" lang="de-DE" altLang="de-DE" sz="1300" b="0" i="0" u="none" strike="noStrike" cap="none" normalizeH="0" baseline="0" dirty="0" err="1">
                <a:ln>
                  <a:noFill/>
                </a:ln>
                <a:solidFill>
                  <a:schemeClr val="tx1"/>
                </a:solidFill>
                <a:effectLst/>
                <a:latin typeface="Arial" panose="020B0604020202020204" pitchFamily="34" charset="0"/>
              </a:rPr>
              <a:t>scattering</a:t>
            </a:r>
            <a:r>
              <a:rPr kumimoji="0" lang="de-DE" altLang="de-DE" sz="1300" b="0" i="0" u="none" strike="noStrike" cap="none" normalizeH="0" baseline="0" dirty="0">
                <a:ln>
                  <a:noFill/>
                </a:ln>
                <a:solidFill>
                  <a:schemeClr val="tx1"/>
                </a:solidFill>
                <a:effectLst/>
                <a:latin typeface="Arial" panose="020B0604020202020204" pitchFamily="34" charset="0"/>
              </a:rPr>
              <a:t> (double-bounce).</a:t>
            </a:r>
          </a:p>
          <a:p>
            <a:pPr eaLnBrk="0" fontAlgn="base" hangingPunct="0">
              <a:lnSpc>
                <a:spcPct val="100000"/>
              </a:lnSpc>
              <a:spcBef>
                <a:spcPct val="0"/>
              </a:spcBef>
              <a:spcAft>
                <a:spcPct val="0"/>
              </a:spcAft>
            </a:pPr>
            <a:r>
              <a:rPr kumimoji="0" lang="de-DE" altLang="de-DE" sz="1300" b="0" i="0" u="none" strike="noStrike" cap="none" normalizeH="0" baseline="0" dirty="0">
                <a:ln>
                  <a:noFill/>
                </a:ln>
                <a:solidFill>
                  <a:schemeClr val="tx1"/>
                </a:solidFill>
                <a:effectLst/>
                <a:latin typeface="Arial" panose="020B0604020202020204" pitchFamily="34" charset="0"/>
              </a:rPr>
              <a:t>Low </a:t>
            </a:r>
            <a:r>
              <a:rPr kumimoji="0" lang="de-DE" altLang="de-DE" sz="1300" b="0" i="0" u="none" strike="noStrike" cap="none" normalizeH="0" baseline="0" dirty="0" err="1">
                <a:ln>
                  <a:noFill/>
                </a:ln>
                <a:solidFill>
                  <a:schemeClr val="tx1"/>
                </a:solidFill>
                <a:effectLst/>
                <a:latin typeface="Arial" panose="020B0604020202020204" pitchFamily="34" charset="0"/>
              </a:rPr>
              <a:t>density</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or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water</a:t>
            </a:r>
            <a:r>
              <a:rPr kumimoji="0" lang="de-DE" altLang="de-DE" sz="1300" b="0" i="0" u="none" strike="noStrike" cap="none" normalizeH="0" baseline="0" dirty="0">
                <a:ln>
                  <a:noFill/>
                </a:ln>
                <a:solidFill>
                  <a:schemeClr val="tx1"/>
                </a:solidFill>
                <a:effectLst/>
                <a:latin typeface="Arial" panose="020B0604020202020204" pitchFamily="34" charset="0"/>
              </a:rPr>
              <a:t> = </a:t>
            </a:r>
            <a:r>
              <a:rPr kumimoji="0" lang="de-DE" altLang="de-DE" sz="1300" b="0" i="0" u="none" strike="noStrike" cap="none" normalizeH="0" baseline="0" dirty="0" err="1">
                <a:ln>
                  <a:noFill/>
                </a:ln>
                <a:solidFill>
                  <a:schemeClr val="tx1"/>
                </a:solidFill>
                <a:effectLst/>
                <a:latin typeface="Arial" panose="020B0604020202020204" pitchFamily="34" charset="0"/>
              </a:rPr>
              <a:t>weaker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returns</a:t>
            </a:r>
            <a:r>
              <a:rPr kumimoji="0" lang="de-DE" altLang="de-DE" sz="1300" b="0" i="0" u="none" strike="noStrike" cap="none" normalizeH="0" baseline="0" dirty="0">
                <a:ln>
                  <a:noFill/>
                </a:ln>
                <a:solidFill>
                  <a:schemeClr val="tx1"/>
                </a:solidFill>
                <a:effectLst/>
                <a:latin typeface="Arial" panose="020B0604020202020204" pitchFamily="34" charset="0"/>
              </a:rPr>
              <a:t> (smooth </a:t>
            </a:r>
            <a:r>
              <a:rPr kumimoji="0" lang="de-DE" altLang="de-DE" sz="1300" b="0" i="0" u="none" strike="noStrike" cap="none" normalizeH="0" baseline="0" dirty="0" err="1">
                <a:ln>
                  <a:noFill/>
                </a:ln>
                <a:solidFill>
                  <a:schemeClr val="tx1"/>
                </a:solidFill>
                <a:effectLst/>
                <a:latin typeface="Arial" panose="020B0604020202020204" pitchFamily="34" charset="0"/>
              </a:rPr>
              <a:t>surfaces</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low</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scattering</a:t>
            </a:r>
            <a:r>
              <a:rPr kumimoji="0" lang="de-DE" altLang="de-DE" sz="13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endParaRPr kumimoji="0" lang="de-DE" altLang="de-DE" sz="13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300" b="1" i="0" u="none" strike="noStrike" cap="none" normalizeH="0" baseline="0" dirty="0" err="1">
                <a:ln>
                  <a:noFill/>
                </a:ln>
                <a:solidFill>
                  <a:schemeClr val="tx1"/>
                </a:solidFill>
                <a:effectLst/>
                <a:latin typeface="Arial" panose="020B0604020202020204" pitchFamily="34" charset="0"/>
              </a:rPr>
              <a:t>Practical</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use</a:t>
            </a:r>
            <a:r>
              <a:rPr kumimoji="0" lang="de-DE" altLang="de-DE" sz="13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None/>
              <a:tabLst/>
            </a:pPr>
            <a:r>
              <a:rPr kumimoji="0" lang="de-DE" altLang="de-DE" sz="1300" b="0" i="0" u="none" strike="noStrike" cap="none" normalizeH="0" baseline="0" dirty="0" err="1">
                <a:ln>
                  <a:noFill/>
                </a:ln>
                <a:solidFill>
                  <a:schemeClr val="tx1"/>
                </a:solidFill>
                <a:effectLst/>
                <a:latin typeface="Arial" panose="020B0604020202020204" pitchFamily="34" charset="0"/>
              </a:rPr>
              <a:t>Demonstrates</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how</a:t>
            </a:r>
            <a:r>
              <a:rPr kumimoji="0" lang="de-DE" altLang="de-DE" sz="1300" b="0" i="0" u="none" strike="noStrike" cap="none" normalizeH="0" baseline="0" dirty="0">
                <a:ln>
                  <a:noFill/>
                </a:ln>
                <a:solidFill>
                  <a:schemeClr val="tx1"/>
                </a:solidFill>
                <a:effectLst/>
                <a:latin typeface="Arial" panose="020B0604020202020204" pitchFamily="34" charset="0"/>
              </a:rPr>
              <a:t> SAR </a:t>
            </a:r>
            <a:r>
              <a:rPr kumimoji="0" lang="de-DE" altLang="de-DE" sz="1300" b="0" i="0" u="none" strike="noStrike" cap="none" normalizeH="0" baseline="0" dirty="0" err="1">
                <a:ln>
                  <a:noFill/>
                </a:ln>
                <a:solidFill>
                  <a:schemeClr val="tx1"/>
                </a:solidFill>
                <a:effectLst/>
                <a:latin typeface="Arial" panose="020B0604020202020204" pitchFamily="34" charset="0"/>
              </a:rPr>
              <a:t>backscatter</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can</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be</a:t>
            </a:r>
            <a:r>
              <a:rPr kumimoji="0" lang="de-DE" altLang="de-DE" sz="1300" b="0" i="0" u="none" strike="noStrike" cap="none" normalizeH="0" baseline="0" dirty="0">
                <a:ln>
                  <a:noFill/>
                </a:ln>
                <a:solidFill>
                  <a:schemeClr val="tx1"/>
                </a:solidFill>
                <a:effectLst/>
                <a:latin typeface="Arial" panose="020B0604020202020204" pitchFamily="34" charset="0"/>
              </a:rPr>
              <a:t> </a:t>
            </a:r>
            <a:r>
              <a:rPr kumimoji="0" lang="de-DE" altLang="de-DE" sz="1300" b="0" i="0" u="none" strike="noStrike" cap="none" normalizeH="0" baseline="0" dirty="0" err="1">
                <a:ln>
                  <a:noFill/>
                </a:ln>
                <a:solidFill>
                  <a:schemeClr val="tx1"/>
                </a:solidFill>
                <a:effectLst/>
                <a:latin typeface="Arial" panose="020B0604020202020204" pitchFamily="34" charset="0"/>
              </a:rPr>
              <a:t>applied</a:t>
            </a:r>
            <a:r>
              <a:rPr kumimoji="0" lang="de-DE" altLang="de-DE" sz="1300" b="0" i="0" u="none" strike="noStrike" cap="none" normalizeH="0" baseline="0" dirty="0">
                <a:ln>
                  <a:noFill/>
                </a:ln>
                <a:solidFill>
                  <a:schemeClr val="tx1"/>
                </a:solidFill>
                <a:effectLst/>
                <a:latin typeface="Arial" panose="020B0604020202020204" pitchFamily="34" charset="0"/>
              </a:rPr>
              <a:t> in </a:t>
            </a:r>
            <a:r>
              <a:rPr kumimoji="0" lang="de-DE" altLang="de-DE" sz="1300" b="1" i="0" u="none" strike="noStrike" cap="none" normalizeH="0" baseline="0" dirty="0">
                <a:ln>
                  <a:noFill/>
                </a:ln>
                <a:solidFill>
                  <a:schemeClr val="tx1"/>
                </a:solidFill>
                <a:effectLst/>
                <a:latin typeface="Arial" panose="020B0604020202020204" pitchFamily="34" charset="0"/>
              </a:rPr>
              <a:t>urban </a:t>
            </a:r>
            <a:r>
              <a:rPr kumimoji="0" lang="de-DE" altLang="de-DE" sz="1300" b="1" i="0" u="none" strike="noStrike" cap="none" normalizeH="0" baseline="0" dirty="0" err="1">
                <a:ln>
                  <a:noFill/>
                </a:ln>
                <a:solidFill>
                  <a:schemeClr val="tx1"/>
                </a:solidFill>
                <a:effectLst/>
                <a:latin typeface="Arial" panose="020B0604020202020204" pitchFamily="34" charset="0"/>
              </a:rPr>
              <a:t>structure</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analysis</a:t>
            </a:r>
            <a:r>
              <a:rPr kumimoji="0" lang="de-DE" altLang="de-DE" sz="1300" b="0" i="0" u="none" strike="noStrike" cap="none" normalizeH="0" baseline="0" dirty="0">
                <a:ln>
                  <a:noFill/>
                </a:ln>
                <a:solidFill>
                  <a:schemeClr val="tx1"/>
                </a:solidFill>
                <a:effectLst/>
                <a:latin typeface="Arial" panose="020B0604020202020204" pitchFamily="34" charset="0"/>
              </a:rPr>
              <a:t> and </a:t>
            </a:r>
            <a:r>
              <a:rPr kumimoji="0" lang="de-DE" altLang="de-DE" sz="1300" b="1" i="0" u="none" strike="noStrike" cap="none" normalizeH="0" baseline="0" dirty="0">
                <a:ln>
                  <a:noFill/>
                </a:ln>
                <a:solidFill>
                  <a:schemeClr val="tx1"/>
                </a:solidFill>
                <a:effectLst/>
                <a:latin typeface="Arial" panose="020B0604020202020204" pitchFamily="34" charset="0"/>
              </a:rPr>
              <a:t>urban </a:t>
            </a:r>
            <a:r>
              <a:rPr kumimoji="0" lang="de-DE" altLang="de-DE" sz="1300" b="1" i="0" u="none" strike="noStrike" cap="none" normalizeH="0" baseline="0" dirty="0" err="1">
                <a:ln>
                  <a:noFill/>
                </a:ln>
                <a:solidFill>
                  <a:schemeClr val="tx1"/>
                </a:solidFill>
                <a:effectLst/>
                <a:latin typeface="Arial" panose="020B0604020202020204" pitchFamily="34" charset="0"/>
              </a:rPr>
              <a:t>water</a:t>
            </a:r>
            <a:r>
              <a:rPr kumimoji="0" lang="de-DE" altLang="de-DE" sz="1300" b="1" i="0" u="none" strike="noStrike" cap="none" normalizeH="0" baseline="0" dirty="0">
                <a:ln>
                  <a:noFill/>
                </a:ln>
                <a:solidFill>
                  <a:schemeClr val="tx1"/>
                </a:solidFill>
                <a:effectLst/>
                <a:latin typeface="Arial" panose="020B0604020202020204" pitchFamily="34" charset="0"/>
              </a:rPr>
              <a:t> </a:t>
            </a:r>
            <a:r>
              <a:rPr kumimoji="0" lang="de-DE" altLang="de-DE" sz="1300" b="1" i="0" u="none" strike="noStrike" cap="none" normalizeH="0" baseline="0" dirty="0" err="1">
                <a:ln>
                  <a:noFill/>
                </a:ln>
                <a:solidFill>
                  <a:schemeClr val="tx1"/>
                </a:solidFill>
                <a:effectLst/>
                <a:latin typeface="Arial" panose="020B0604020202020204" pitchFamily="34" charset="0"/>
              </a:rPr>
              <a:t>detection</a:t>
            </a:r>
            <a:r>
              <a:rPr kumimoji="0" lang="de-DE" altLang="de-DE" sz="13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de-DE" altLang="de-DE" sz="13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010219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366C1-B71E-845E-DD17-F79D38BC0B63}"/>
              </a:ext>
            </a:extLst>
          </p:cNvPr>
          <p:cNvSpPr>
            <a:spLocks noGrp="1"/>
          </p:cNvSpPr>
          <p:nvPr>
            <p:ph type="title"/>
          </p:nvPr>
        </p:nvSpPr>
        <p:spPr/>
        <p:txBody>
          <a:bodyPr/>
          <a:lstStyle/>
          <a:p>
            <a:r>
              <a:rPr lang="de-DE" dirty="0" err="1"/>
              <a:t>Scattering</a:t>
            </a:r>
            <a:r>
              <a:rPr lang="de-DE" dirty="0"/>
              <a:t> </a:t>
            </a:r>
            <a:r>
              <a:rPr lang="de-DE" dirty="0" err="1"/>
              <a:t>Types</a:t>
            </a:r>
            <a:endParaRPr lang="de-CH" dirty="0"/>
          </a:p>
        </p:txBody>
      </p:sp>
      <p:pic>
        <p:nvPicPr>
          <p:cNvPr id="4" name="Grafik 1" descr="Ein Bild, das Screenshot, Diagramm enthält.&#10;&#10;KI-generierte Inhalte können fehlerhaft sein.">
            <a:extLst>
              <a:ext uri="{FF2B5EF4-FFF2-40B4-BE49-F238E27FC236}">
                <a16:creationId xmlns:a16="http://schemas.microsoft.com/office/drawing/2014/main" id="{A023611E-79E1-1B8A-1CE1-2298563670D9}"/>
              </a:ext>
            </a:extLst>
          </p:cNvPr>
          <p:cNvPicPr>
            <a:picLocks noGrp="1" noChangeAspect="1"/>
          </p:cNvPicPr>
          <p:nvPr>
            <p:ph idx="1"/>
          </p:nvPr>
        </p:nvPicPr>
        <p:blipFill>
          <a:blip r:embed="rId2"/>
          <a:stretch>
            <a:fillRect/>
          </a:stretch>
        </p:blipFill>
        <p:spPr>
          <a:xfrm>
            <a:off x="838200" y="1404169"/>
            <a:ext cx="10515599" cy="4734363"/>
          </a:xfrm>
          <a:prstGeom prst="rect">
            <a:avLst/>
          </a:prstGeom>
        </p:spPr>
      </p:pic>
    </p:spTree>
    <p:extLst>
      <p:ext uri="{BB962C8B-B14F-4D97-AF65-F5344CB8AC3E}">
        <p14:creationId xmlns:p14="http://schemas.microsoft.com/office/powerpoint/2010/main" val="1129964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B2BEB-C1A9-C3C9-48B8-80A564D149BF}"/>
              </a:ext>
            </a:extLst>
          </p:cNvPr>
          <p:cNvSpPr>
            <a:spLocks noGrp="1"/>
          </p:cNvSpPr>
          <p:nvPr>
            <p:ph type="title"/>
          </p:nvPr>
        </p:nvSpPr>
        <p:spPr/>
        <p:txBody>
          <a:bodyPr/>
          <a:lstStyle/>
          <a:p>
            <a:r>
              <a:rPr lang="de-DE" dirty="0" err="1"/>
              <a:t>Scattering</a:t>
            </a:r>
            <a:r>
              <a:rPr lang="de-DE" dirty="0"/>
              <a:t> </a:t>
            </a:r>
            <a:r>
              <a:rPr lang="de-DE" dirty="0" err="1"/>
              <a:t>Types</a:t>
            </a:r>
            <a:endParaRPr lang="de-CH" dirty="0"/>
          </a:p>
        </p:txBody>
      </p:sp>
      <p:sp>
        <p:nvSpPr>
          <p:cNvPr id="3" name="Content Placeholder 2">
            <a:extLst>
              <a:ext uri="{FF2B5EF4-FFF2-40B4-BE49-F238E27FC236}">
                <a16:creationId xmlns:a16="http://schemas.microsoft.com/office/drawing/2014/main" id="{72625FC2-DCD9-FCE8-2680-688A85CCDEC2}"/>
              </a:ext>
            </a:extLst>
          </p:cNvPr>
          <p:cNvSpPr>
            <a:spLocks noGrp="1"/>
          </p:cNvSpPr>
          <p:nvPr>
            <p:ph idx="1"/>
          </p:nvPr>
        </p:nvSpPr>
        <p:spPr/>
        <p:txBody>
          <a:bodyPr>
            <a:normAutofit fontScale="92500" lnSpcReduction="20000"/>
          </a:bodyPr>
          <a:lstStyle/>
          <a:p>
            <a:r>
              <a:rPr lang="de-CH" b="1" dirty="0" err="1"/>
              <a:t>Specular</a:t>
            </a:r>
            <a:r>
              <a:rPr lang="de-CH" b="1" dirty="0"/>
              <a:t> </a:t>
            </a:r>
            <a:r>
              <a:rPr lang="de-CH" b="1" dirty="0" err="1"/>
              <a:t>Scattering</a:t>
            </a:r>
            <a:endParaRPr lang="de-CH" dirty="0"/>
          </a:p>
          <a:p>
            <a:pPr lvl="1"/>
            <a:r>
              <a:rPr lang="de-CH" dirty="0" err="1"/>
              <a:t>Occurs</a:t>
            </a:r>
            <a:r>
              <a:rPr lang="de-CH" dirty="0"/>
              <a:t> on smooth </a:t>
            </a:r>
            <a:r>
              <a:rPr lang="de-CH" dirty="0" err="1"/>
              <a:t>surfaces</a:t>
            </a:r>
            <a:r>
              <a:rPr lang="de-CH" dirty="0"/>
              <a:t> relative </a:t>
            </a:r>
            <a:r>
              <a:rPr lang="de-CH" dirty="0" err="1"/>
              <a:t>to</a:t>
            </a:r>
            <a:r>
              <a:rPr lang="de-CH" dirty="0"/>
              <a:t> </a:t>
            </a:r>
            <a:r>
              <a:rPr lang="de-CH" dirty="0" err="1"/>
              <a:t>radar</a:t>
            </a:r>
            <a:r>
              <a:rPr lang="de-CH" dirty="0"/>
              <a:t> </a:t>
            </a:r>
            <a:r>
              <a:rPr lang="de-CH" dirty="0" err="1"/>
              <a:t>wavelength</a:t>
            </a:r>
            <a:endParaRPr lang="de-CH" dirty="0"/>
          </a:p>
          <a:p>
            <a:pPr lvl="1"/>
            <a:r>
              <a:rPr lang="de-CH" dirty="0"/>
              <a:t>Energy </a:t>
            </a:r>
            <a:r>
              <a:rPr lang="de-CH" dirty="0" err="1"/>
              <a:t>reflected</a:t>
            </a:r>
            <a:r>
              <a:rPr lang="de-CH" dirty="0"/>
              <a:t> </a:t>
            </a:r>
            <a:r>
              <a:rPr lang="de-CH" dirty="0" err="1"/>
              <a:t>away</a:t>
            </a:r>
            <a:r>
              <a:rPr lang="de-CH" dirty="0"/>
              <a:t> </a:t>
            </a:r>
            <a:r>
              <a:rPr lang="de-CH" dirty="0" err="1"/>
              <a:t>from</a:t>
            </a:r>
            <a:r>
              <a:rPr lang="de-CH" dirty="0"/>
              <a:t> </a:t>
            </a:r>
            <a:r>
              <a:rPr lang="de-CH" dirty="0" err="1"/>
              <a:t>sensor</a:t>
            </a:r>
            <a:r>
              <a:rPr lang="de-CH" dirty="0"/>
              <a:t> → </a:t>
            </a:r>
            <a:r>
              <a:rPr lang="de-CH" dirty="0" err="1"/>
              <a:t>very</a:t>
            </a:r>
            <a:r>
              <a:rPr lang="de-CH" dirty="0"/>
              <a:t> </a:t>
            </a:r>
            <a:r>
              <a:rPr lang="de-CH" dirty="0" err="1"/>
              <a:t>low</a:t>
            </a:r>
            <a:r>
              <a:rPr lang="de-CH" dirty="0"/>
              <a:t> </a:t>
            </a:r>
            <a:r>
              <a:rPr lang="de-CH" dirty="0" err="1"/>
              <a:t>backscatter</a:t>
            </a:r>
            <a:endParaRPr lang="de-CH" dirty="0"/>
          </a:p>
          <a:p>
            <a:pPr lvl="1"/>
            <a:r>
              <a:rPr lang="de-CH" dirty="0" err="1"/>
              <a:t>Examples</a:t>
            </a:r>
            <a:r>
              <a:rPr lang="de-CH" dirty="0"/>
              <a:t>: </a:t>
            </a:r>
            <a:r>
              <a:rPr lang="de-CH" dirty="0" err="1"/>
              <a:t>calm</a:t>
            </a:r>
            <a:r>
              <a:rPr lang="de-CH" dirty="0"/>
              <a:t> </a:t>
            </a:r>
            <a:r>
              <a:rPr lang="de-CH" dirty="0" err="1"/>
              <a:t>water</a:t>
            </a:r>
            <a:r>
              <a:rPr lang="de-CH" dirty="0"/>
              <a:t>, smooth </a:t>
            </a:r>
            <a:r>
              <a:rPr lang="de-CH" dirty="0" err="1"/>
              <a:t>asphalt</a:t>
            </a:r>
            <a:r>
              <a:rPr lang="de-CH" dirty="0"/>
              <a:t> → </a:t>
            </a:r>
            <a:r>
              <a:rPr lang="de-CH" dirty="0" err="1"/>
              <a:t>appear</a:t>
            </a:r>
            <a:r>
              <a:rPr lang="de-CH" dirty="0"/>
              <a:t> </a:t>
            </a:r>
            <a:r>
              <a:rPr lang="de-CH" dirty="0" err="1"/>
              <a:t>dark</a:t>
            </a:r>
            <a:r>
              <a:rPr lang="de-CH" dirty="0"/>
              <a:t> in SAR </a:t>
            </a:r>
            <a:r>
              <a:rPr lang="de-CH" dirty="0" err="1"/>
              <a:t>imagery</a:t>
            </a:r>
            <a:endParaRPr lang="de-CH" dirty="0"/>
          </a:p>
          <a:p>
            <a:r>
              <a:rPr lang="de-CH" b="1" dirty="0"/>
              <a:t>Diffuse </a:t>
            </a:r>
            <a:r>
              <a:rPr lang="de-CH" b="1" dirty="0" err="1"/>
              <a:t>Scattering</a:t>
            </a:r>
            <a:endParaRPr lang="de-CH" dirty="0"/>
          </a:p>
          <a:p>
            <a:pPr lvl="1"/>
            <a:r>
              <a:rPr lang="de-CH" dirty="0"/>
              <a:t>Happens </a:t>
            </a:r>
            <a:r>
              <a:rPr lang="de-CH" dirty="0" err="1"/>
              <a:t>as</a:t>
            </a:r>
            <a:r>
              <a:rPr lang="de-CH" dirty="0"/>
              <a:t> </a:t>
            </a:r>
            <a:r>
              <a:rPr lang="de-CH" dirty="0" err="1"/>
              <a:t>surface</a:t>
            </a:r>
            <a:r>
              <a:rPr lang="de-CH" dirty="0"/>
              <a:t> </a:t>
            </a:r>
            <a:r>
              <a:rPr lang="de-CH" dirty="0" err="1"/>
              <a:t>roughness</a:t>
            </a:r>
            <a:r>
              <a:rPr lang="de-CH" dirty="0"/>
              <a:t> </a:t>
            </a:r>
            <a:r>
              <a:rPr lang="de-CH" dirty="0" err="1"/>
              <a:t>increases</a:t>
            </a:r>
            <a:r>
              <a:rPr lang="de-CH" dirty="0"/>
              <a:t> relative </a:t>
            </a:r>
            <a:r>
              <a:rPr lang="de-CH" dirty="0" err="1"/>
              <a:t>to</a:t>
            </a:r>
            <a:r>
              <a:rPr lang="de-CH" dirty="0"/>
              <a:t> </a:t>
            </a:r>
            <a:r>
              <a:rPr lang="de-CH" dirty="0" err="1"/>
              <a:t>wavelength</a:t>
            </a:r>
            <a:endParaRPr lang="de-CH" dirty="0"/>
          </a:p>
          <a:p>
            <a:pPr lvl="1"/>
            <a:r>
              <a:rPr lang="de-CH" dirty="0"/>
              <a:t>Energy scattered in multiple </a:t>
            </a:r>
            <a:r>
              <a:rPr lang="de-CH" dirty="0" err="1"/>
              <a:t>directions</a:t>
            </a:r>
            <a:r>
              <a:rPr lang="de-CH" dirty="0"/>
              <a:t> → </a:t>
            </a:r>
            <a:r>
              <a:rPr lang="de-CH" dirty="0" err="1"/>
              <a:t>stronger</a:t>
            </a:r>
            <a:r>
              <a:rPr lang="de-CH" dirty="0"/>
              <a:t> </a:t>
            </a:r>
            <a:r>
              <a:rPr lang="de-CH" dirty="0" err="1"/>
              <a:t>returns</a:t>
            </a:r>
            <a:endParaRPr lang="de-CH" dirty="0"/>
          </a:p>
          <a:p>
            <a:pPr lvl="1"/>
            <a:r>
              <a:rPr lang="de-CH" dirty="0" err="1"/>
              <a:t>Examples</a:t>
            </a:r>
            <a:r>
              <a:rPr lang="de-CH" dirty="0"/>
              <a:t>: bare </a:t>
            </a:r>
            <a:r>
              <a:rPr lang="de-CH" dirty="0" err="1"/>
              <a:t>soil</a:t>
            </a:r>
            <a:r>
              <a:rPr lang="de-CH" dirty="0"/>
              <a:t>, </a:t>
            </a:r>
            <a:r>
              <a:rPr lang="de-CH" dirty="0" err="1"/>
              <a:t>agricultural</a:t>
            </a:r>
            <a:r>
              <a:rPr lang="de-CH" dirty="0"/>
              <a:t> </a:t>
            </a:r>
            <a:r>
              <a:rPr lang="de-CH" dirty="0" err="1"/>
              <a:t>fields</a:t>
            </a:r>
            <a:r>
              <a:rPr lang="de-CH" dirty="0"/>
              <a:t>, </a:t>
            </a:r>
            <a:r>
              <a:rPr lang="de-CH" dirty="0" err="1"/>
              <a:t>disturbed</a:t>
            </a:r>
            <a:r>
              <a:rPr lang="de-CH" dirty="0"/>
              <a:t> </a:t>
            </a:r>
            <a:r>
              <a:rPr lang="de-CH" dirty="0" err="1"/>
              <a:t>water</a:t>
            </a:r>
            <a:endParaRPr lang="de-CH" dirty="0"/>
          </a:p>
          <a:p>
            <a:r>
              <a:rPr lang="de-CH" b="1" dirty="0"/>
              <a:t>Volume </a:t>
            </a:r>
            <a:r>
              <a:rPr lang="de-CH" b="1" dirty="0" err="1"/>
              <a:t>Scattering</a:t>
            </a:r>
            <a:endParaRPr lang="de-CH" dirty="0"/>
          </a:p>
          <a:p>
            <a:pPr lvl="1"/>
            <a:r>
              <a:rPr lang="de-CH" dirty="0"/>
              <a:t>Radar </a:t>
            </a:r>
            <a:r>
              <a:rPr lang="de-CH" dirty="0" err="1"/>
              <a:t>waves</a:t>
            </a:r>
            <a:r>
              <a:rPr lang="de-CH" dirty="0"/>
              <a:t> </a:t>
            </a:r>
            <a:r>
              <a:rPr lang="de-CH" dirty="0" err="1"/>
              <a:t>penetrate</a:t>
            </a:r>
            <a:r>
              <a:rPr lang="de-CH" dirty="0"/>
              <a:t> medium and </a:t>
            </a:r>
            <a:r>
              <a:rPr lang="de-CH" dirty="0" err="1"/>
              <a:t>undergo</a:t>
            </a:r>
            <a:r>
              <a:rPr lang="de-CH" dirty="0"/>
              <a:t> multiple </a:t>
            </a:r>
            <a:r>
              <a:rPr lang="de-CH" dirty="0" err="1"/>
              <a:t>reflections</a:t>
            </a:r>
            <a:endParaRPr lang="de-CH" dirty="0"/>
          </a:p>
          <a:p>
            <a:pPr lvl="1"/>
            <a:r>
              <a:rPr lang="de-CH" dirty="0" err="1"/>
              <a:t>Typical</a:t>
            </a:r>
            <a:r>
              <a:rPr lang="de-CH" dirty="0"/>
              <a:t> in </a:t>
            </a:r>
            <a:r>
              <a:rPr lang="de-CH" dirty="0" err="1"/>
              <a:t>vegetation</a:t>
            </a:r>
            <a:r>
              <a:rPr lang="de-CH" dirty="0"/>
              <a:t> (</a:t>
            </a:r>
            <a:r>
              <a:rPr lang="de-CH" dirty="0" err="1"/>
              <a:t>leaves</a:t>
            </a:r>
            <a:r>
              <a:rPr lang="de-CH" dirty="0"/>
              <a:t>, </a:t>
            </a:r>
            <a:r>
              <a:rPr lang="de-CH" dirty="0" err="1"/>
              <a:t>twigs</a:t>
            </a:r>
            <a:r>
              <a:rPr lang="de-CH" dirty="0"/>
              <a:t>, </a:t>
            </a:r>
            <a:r>
              <a:rPr lang="de-CH" dirty="0" err="1"/>
              <a:t>trunks</a:t>
            </a:r>
            <a:r>
              <a:rPr lang="de-CH" dirty="0"/>
              <a:t>), </a:t>
            </a:r>
            <a:r>
              <a:rPr lang="de-CH" dirty="0" err="1"/>
              <a:t>snow</a:t>
            </a:r>
            <a:r>
              <a:rPr lang="de-CH" dirty="0"/>
              <a:t>, </a:t>
            </a:r>
            <a:r>
              <a:rPr lang="de-CH" dirty="0" err="1"/>
              <a:t>or</a:t>
            </a:r>
            <a:r>
              <a:rPr lang="de-CH" dirty="0"/>
              <a:t> </a:t>
            </a:r>
            <a:r>
              <a:rPr lang="de-CH" dirty="0" err="1"/>
              <a:t>fine</a:t>
            </a:r>
            <a:r>
              <a:rPr lang="de-CH" dirty="0"/>
              <a:t> </a:t>
            </a:r>
            <a:r>
              <a:rPr lang="de-CH" dirty="0" err="1"/>
              <a:t>soils</a:t>
            </a:r>
            <a:endParaRPr lang="de-CH" dirty="0"/>
          </a:p>
          <a:p>
            <a:pPr lvl="1"/>
            <a:r>
              <a:rPr lang="de-CH" dirty="0" err="1"/>
              <a:t>Produces</a:t>
            </a:r>
            <a:r>
              <a:rPr lang="de-CH" dirty="0"/>
              <a:t> strong </a:t>
            </a:r>
            <a:r>
              <a:rPr lang="de-CH" dirty="0" err="1"/>
              <a:t>cross-polarized</a:t>
            </a:r>
            <a:r>
              <a:rPr lang="de-CH" dirty="0"/>
              <a:t> </a:t>
            </a:r>
            <a:r>
              <a:rPr lang="de-CH" dirty="0" err="1"/>
              <a:t>returns</a:t>
            </a:r>
            <a:r>
              <a:rPr lang="de-CH" dirty="0"/>
              <a:t> (HV, VH)</a:t>
            </a:r>
          </a:p>
          <a:p>
            <a:pPr lvl="1"/>
            <a:r>
              <a:rPr lang="de-CH" dirty="0" err="1"/>
              <a:t>Crucial</a:t>
            </a:r>
            <a:r>
              <a:rPr lang="de-CH" dirty="0"/>
              <a:t> </a:t>
            </a:r>
            <a:r>
              <a:rPr lang="de-CH" dirty="0" err="1"/>
              <a:t>for</a:t>
            </a:r>
            <a:r>
              <a:rPr lang="de-CH" dirty="0"/>
              <a:t> </a:t>
            </a:r>
            <a:r>
              <a:rPr lang="de-CH" dirty="0" err="1"/>
              <a:t>forest</a:t>
            </a:r>
            <a:r>
              <a:rPr lang="de-CH" dirty="0"/>
              <a:t> and </a:t>
            </a:r>
            <a:r>
              <a:rPr lang="de-CH" dirty="0" err="1"/>
              <a:t>vegetation</a:t>
            </a:r>
            <a:r>
              <a:rPr lang="de-CH" dirty="0"/>
              <a:t> </a:t>
            </a:r>
            <a:r>
              <a:rPr lang="de-CH" dirty="0" err="1"/>
              <a:t>studies</a:t>
            </a:r>
            <a:endParaRPr lang="de-CH" dirty="0"/>
          </a:p>
          <a:p>
            <a:endParaRPr lang="de-CH" dirty="0"/>
          </a:p>
        </p:txBody>
      </p:sp>
    </p:spTree>
    <p:extLst>
      <p:ext uri="{BB962C8B-B14F-4D97-AF65-F5344CB8AC3E}">
        <p14:creationId xmlns:p14="http://schemas.microsoft.com/office/powerpoint/2010/main" val="4120712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39296-E62F-3C29-7F1A-3630FD6C2D23}"/>
              </a:ext>
            </a:extLst>
          </p:cNvPr>
          <p:cNvSpPr>
            <a:spLocks noGrp="1"/>
          </p:cNvSpPr>
          <p:nvPr>
            <p:ph type="title"/>
          </p:nvPr>
        </p:nvSpPr>
        <p:spPr/>
        <p:txBody>
          <a:bodyPr/>
          <a:lstStyle/>
          <a:p>
            <a:r>
              <a:rPr lang="de-DE" dirty="0" err="1"/>
              <a:t>Scattering</a:t>
            </a:r>
            <a:r>
              <a:rPr lang="de-DE" dirty="0"/>
              <a:t> </a:t>
            </a:r>
            <a:r>
              <a:rPr lang="de-DE" dirty="0" err="1"/>
              <a:t>Types</a:t>
            </a:r>
            <a:r>
              <a:rPr lang="de-DE" dirty="0"/>
              <a:t>: Double Bounce </a:t>
            </a:r>
            <a:r>
              <a:rPr lang="de-DE" dirty="0" err="1"/>
              <a:t>Scattering</a:t>
            </a:r>
            <a:endParaRPr lang="de-CH" dirty="0"/>
          </a:p>
        </p:txBody>
      </p:sp>
      <p:sp>
        <p:nvSpPr>
          <p:cNvPr id="3" name="Content Placeholder 2">
            <a:extLst>
              <a:ext uri="{FF2B5EF4-FFF2-40B4-BE49-F238E27FC236}">
                <a16:creationId xmlns:a16="http://schemas.microsoft.com/office/drawing/2014/main" id="{1CBB1E97-E145-A2D6-80FC-4D01F3459ED0}"/>
              </a:ext>
            </a:extLst>
          </p:cNvPr>
          <p:cNvSpPr>
            <a:spLocks noGrp="1"/>
          </p:cNvSpPr>
          <p:nvPr>
            <p:ph idx="1"/>
          </p:nvPr>
        </p:nvSpPr>
        <p:spPr/>
        <p:txBody>
          <a:bodyPr>
            <a:normAutofit fontScale="77500" lnSpcReduction="20000"/>
          </a:bodyPr>
          <a:lstStyle/>
          <a:p>
            <a:r>
              <a:rPr lang="de-CH" dirty="0"/>
              <a:t>Double-bounce </a:t>
            </a:r>
            <a:r>
              <a:rPr lang="de-CH" dirty="0" err="1"/>
              <a:t>scattering</a:t>
            </a:r>
            <a:r>
              <a:rPr lang="de-CH" dirty="0"/>
              <a:t> </a:t>
            </a:r>
            <a:r>
              <a:rPr lang="de-CH" dirty="0" err="1"/>
              <a:t>occurs</a:t>
            </a:r>
            <a:r>
              <a:rPr lang="de-CH" dirty="0"/>
              <a:t> </a:t>
            </a:r>
            <a:r>
              <a:rPr lang="de-CH" dirty="0" err="1"/>
              <a:t>when</a:t>
            </a:r>
            <a:r>
              <a:rPr lang="de-CH" dirty="0"/>
              <a:t> a </a:t>
            </a:r>
            <a:r>
              <a:rPr lang="de-CH" dirty="0" err="1"/>
              <a:t>radar</a:t>
            </a:r>
            <a:r>
              <a:rPr lang="de-CH" dirty="0"/>
              <a:t> </a:t>
            </a:r>
            <a:r>
              <a:rPr lang="de-CH" dirty="0" err="1"/>
              <a:t>wave</a:t>
            </a:r>
            <a:r>
              <a:rPr lang="de-CH" dirty="0"/>
              <a:t> </a:t>
            </a:r>
            <a:r>
              <a:rPr lang="de-CH" dirty="0" err="1"/>
              <a:t>is</a:t>
            </a:r>
            <a:r>
              <a:rPr lang="de-CH" dirty="0"/>
              <a:t> </a:t>
            </a:r>
            <a:r>
              <a:rPr lang="de-CH" dirty="0" err="1"/>
              <a:t>reflected</a:t>
            </a:r>
            <a:r>
              <a:rPr lang="de-CH" dirty="0"/>
              <a:t> </a:t>
            </a:r>
            <a:r>
              <a:rPr lang="de-CH" dirty="0" err="1"/>
              <a:t>twice</a:t>
            </a:r>
            <a:r>
              <a:rPr lang="de-CH" dirty="0"/>
              <a:t> </a:t>
            </a:r>
            <a:r>
              <a:rPr lang="de-CH" dirty="0" err="1"/>
              <a:t>before</a:t>
            </a:r>
            <a:r>
              <a:rPr lang="de-CH" dirty="0"/>
              <a:t> </a:t>
            </a:r>
            <a:r>
              <a:rPr lang="de-CH" dirty="0" err="1"/>
              <a:t>returning</a:t>
            </a:r>
            <a:r>
              <a:rPr lang="de-CH" dirty="0"/>
              <a:t> </a:t>
            </a:r>
            <a:r>
              <a:rPr lang="de-CH" dirty="0" err="1"/>
              <a:t>to</a:t>
            </a:r>
            <a:r>
              <a:rPr lang="de-CH" dirty="0"/>
              <a:t> </a:t>
            </a:r>
            <a:r>
              <a:rPr lang="de-CH" dirty="0" err="1"/>
              <a:t>the</a:t>
            </a:r>
            <a:r>
              <a:rPr lang="de-CH" dirty="0"/>
              <a:t> </a:t>
            </a:r>
            <a:r>
              <a:rPr lang="de-CH" dirty="0" err="1"/>
              <a:t>sensor</a:t>
            </a:r>
            <a:endParaRPr lang="de-CH" dirty="0"/>
          </a:p>
          <a:p>
            <a:r>
              <a:rPr lang="de-CH" dirty="0" err="1"/>
              <a:t>Typical</a:t>
            </a:r>
            <a:r>
              <a:rPr lang="de-CH" dirty="0"/>
              <a:t> </a:t>
            </a:r>
            <a:r>
              <a:rPr lang="de-CH" dirty="0" err="1"/>
              <a:t>geometry</a:t>
            </a:r>
            <a:r>
              <a:rPr lang="de-CH" dirty="0"/>
              <a:t>: </a:t>
            </a:r>
            <a:r>
              <a:rPr lang="de-CH" dirty="0" err="1"/>
              <a:t>vertical</a:t>
            </a:r>
            <a:r>
              <a:rPr lang="de-CH" dirty="0"/>
              <a:t> </a:t>
            </a:r>
            <a:r>
              <a:rPr lang="de-CH" dirty="0" err="1"/>
              <a:t>surface</a:t>
            </a:r>
            <a:r>
              <a:rPr lang="de-CH" dirty="0"/>
              <a:t> (</a:t>
            </a:r>
            <a:r>
              <a:rPr lang="de-CH" dirty="0" err="1"/>
              <a:t>building</a:t>
            </a:r>
            <a:r>
              <a:rPr lang="de-CH" dirty="0"/>
              <a:t> wall, </a:t>
            </a:r>
            <a:r>
              <a:rPr lang="de-CH" dirty="0" err="1"/>
              <a:t>tree</a:t>
            </a:r>
            <a:r>
              <a:rPr lang="de-CH" dirty="0"/>
              <a:t> </a:t>
            </a:r>
            <a:r>
              <a:rPr lang="de-CH" dirty="0" err="1"/>
              <a:t>trunk</a:t>
            </a:r>
            <a:r>
              <a:rPr lang="de-CH" dirty="0"/>
              <a:t>) + </a:t>
            </a:r>
            <a:r>
              <a:rPr lang="de-CH" dirty="0" err="1"/>
              <a:t>adjacent</a:t>
            </a:r>
            <a:r>
              <a:rPr lang="de-CH" dirty="0"/>
              <a:t> horizontal </a:t>
            </a:r>
            <a:r>
              <a:rPr lang="de-CH" dirty="0" err="1"/>
              <a:t>surface</a:t>
            </a:r>
            <a:r>
              <a:rPr lang="de-CH" dirty="0"/>
              <a:t> (</a:t>
            </a:r>
            <a:r>
              <a:rPr lang="de-CH" dirty="0" err="1"/>
              <a:t>ground</a:t>
            </a:r>
            <a:r>
              <a:rPr lang="de-CH" dirty="0"/>
              <a:t>, </a:t>
            </a:r>
            <a:r>
              <a:rPr lang="de-CH" dirty="0" err="1"/>
              <a:t>calm</a:t>
            </a:r>
            <a:r>
              <a:rPr lang="de-CH" dirty="0"/>
              <a:t> </a:t>
            </a:r>
            <a:r>
              <a:rPr lang="de-CH" dirty="0" err="1"/>
              <a:t>water</a:t>
            </a:r>
            <a:r>
              <a:rPr lang="de-CH" dirty="0"/>
              <a:t>) → </a:t>
            </a:r>
            <a:r>
              <a:rPr lang="de-CH" dirty="0" err="1"/>
              <a:t>efficient</a:t>
            </a:r>
            <a:r>
              <a:rPr lang="de-CH" dirty="0"/>
              <a:t> </a:t>
            </a:r>
            <a:r>
              <a:rPr lang="de-CH" dirty="0" err="1"/>
              <a:t>corner</a:t>
            </a:r>
            <a:r>
              <a:rPr lang="de-CH" dirty="0"/>
              <a:t> </a:t>
            </a:r>
            <a:r>
              <a:rPr lang="de-CH" dirty="0" err="1"/>
              <a:t>reflector</a:t>
            </a:r>
            <a:endParaRPr lang="de-CH" dirty="0"/>
          </a:p>
          <a:p>
            <a:r>
              <a:rPr lang="de-CH" dirty="0" err="1"/>
              <a:t>Produces</a:t>
            </a:r>
            <a:r>
              <a:rPr lang="de-CH" dirty="0"/>
              <a:t> strong </a:t>
            </a:r>
            <a:r>
              <a:rPr lang="de-CH" dirty="0" err="1"/>
              <a:t>radar</a:t>
            </a:r>
            <a:r>
              <a:rPr lang="de-CH" dirty="0"/>
              <a:t> </a:t>
            </a:r>
            <a:r>
              <a:rPr lang="de-CH" dirty="0" err="1"/>
              <a:t>returns</a:t>
            </a:r>
            <a:r>
              <a:rPr lang="de-CH" dirty="0"/>
              <a:t>, </a:t>
            </a:r>
            <a:r>
              <a:rPr lang="de-CH" dirty="0" err="1"/>
              <a:t>especially</a:t>
            </a:r>
            <a:r>
              <a:rPr lang="de-CH" dirty="0"/>
              <a:t> in </a:t>
            </a:r>
            <a:r>
              <a:rPr lang="de-CH" b="1" dirty="0"/>
              <a:t>urban </a:t>
            </a:r>
            <a:r>
              <a:rPr lang="de-CH" b="1" dirty="0" err="1"/>
              <a:t>areas</a:t>
            </a:r>
            <a:r>
              <a:rPr lang="de-CH" dirty="0"/>
              <a:t> (</a:t>
            </a:r>
            <a:r>
              <a:rPr lang="de-CH" dirty="0" err="1"/>
              <a:t>buildings</a:t>
            </a:r>
            <a:r>
              <a:rPr lang="de-CH" dirty="0"/>
              <a:t>, </a:t>
            </a:r>
            <a:r>
              <a:rPr lang="de-CH" dirty="0" err="1"/>
              <a:t>ports</a:t>
            </a:r>
            <a:r>
              <a:rPr lang="de-CH" dirty="0"/>
              <a:t>, </a:t>
            </a:r>
            <a:r>
              <a:rPr lang="de-CH" dirty="0" err="1"/>
              <a:t>ships</a:t>
            </a:r>
            <a:r>
              <a:rPr lang="de-CH" dirty="0"/>
              <a:t>)</a:t>
            </a:r>
          </a:p>
          <a:p>
            <a:r>
              <a:rPr lang="de-CH" dirty="0"/>
              <a:t>In </a:t>
            </a:r>
            <a:r>
              <a:rPr lang="de-CH" dirty="0" err="1"/>
              <a:t>forests</a:t>
            </a:r>
            <a:r>
              <a:rPr lang="de-CH" dirty="0"/>
              <a:t>, </a:t>
            </a:r>
            <a:r>
              <a:rPr lang="de-CH" dirty="0" err="1"/>
              <a:t>can</a:t>
            </a:r>
            <a:r>
              <a:rPr lang="de-CH" dirty="0"/>
              <a:t> </a:t>
            </a:r>
            <a:r>
              <a:rPr lang="de-CH" dirty="0" err="1"/>
              <a:t>occur</a:t>
            </a:r>
            <a:r>
              <a:rPr lang="de-CH" dirty="0"/>
              <a:t> </a:t>
            </a:r>
            <a:r>
              <a:rPr lang="de-CH" dirty="0" err="1"/>
              <a:t>between</a:t>
            </a:r>
            <a:r>
              <a:rPr lang="de-CH" dirty="0"/>
              <a:t> </a:t>
            </a:r>
            <a:r>
              <a:rPr lang="de-CH" dirty="0" err="1"/>
              <a:t>trunks</a:t>
            </a:r>
            <a:r>
              <a:rPr lang="de-CH" dirty="0"/>
              <a:t> and </a:t>
            </a:r>
            <a:r>
              <a:rPr lang="de-CH" dirty="0" err="1"/>
              <a:t>ground</a:t>
            </a:r>
            <a:r>
              <a:rPr lang="de-CH" dirty="0"/>
              <a:t>, </a:t>
            </a:r>
            <a:r>
              <a:rPr lang="de-CH" dirty="0" err="1"/>
              <a:t>especially</a:t>
            </a:r>
            <a:r>
              <a:rPr lang="de-CH" dirty="0"/>
              <a:t> in </a:t>
            </a:r>
            <a:r>
              <a:rPr lang="de-CH" dirty="0" err="1"/>
              <a:t>flooded</a:t>
            </a:r>
            <a:r>
              <a:rPr lang="de-CH" dirty="0"/>
              <a:t> </a:t>
            </a:r>
            <a:r>
              <a:rPr lang="de-CH" dirty="0" err="1"/>
              <a:t>vegetation</a:t>
            </a:r>
            <a:r>
              <a:rPr lang="de-CH" dirty="0"/>
              <a:t> → </a:t>
            </a:r>
            <a:r>
              <a:rPr lang="de-CH" dirty="0" err="1"/>
              <a:t>useful</a:t>
            </a:r>
            <a:r>
              <a:rPr lang="de-CH" dirty="0"/>
              <a:t> </a:t>
            </a:r>
            <a:r>
              <a:rPr lang="de-CH" dirty="0" err="1"/>
              <a:t>for</a:t>
            </a:r>
            <a:r>
              <a:rPr lang="de-CH" dirty="0"/>
              <a:t> </a:t>
            </a:r>
            <a:r>
              <a:rPr lang="de-CH" dirty="0" err="1"/>
              <a:t>wetland</a:t>
            </a:r>
            <a:r>
              <a:rPr lang="de-CH" dirty="0"/>
              <a:t> </a:t>
            </a:r>
            <a:r>
              <a:rPr lang="de-CH" dirty="0" err="1"/>
              <a:t>monitoring</a:t>
            </a:r>
            <a:endParaRPr lang="de-CH" dirty="0"/>
          </a:p>
          <a:p>
            <a:r>
              <a:rPr lang="de-CH" dirty="0" err="1"/>
              <a:t>Polarimetric</a:t>
            </a:r>
            <a:r>
              <a:rPr lang="de-CH" dirty="0"/>
              <a:t> SAR </a:t>
            </a:r>
            <a:r>
              <a:rPr lang="de-CH" dirty="0" err="1"/>
              <a:t>detects</a:t>
            </a:r>
            <a:r>
              <a:rPr lang="de-CH" dirty="0"/>
              <a:t> double-bounce via strong </a:t>
            </a:r>
            <a:r>
              <a:rPr lang="de-CH" b="1" dirty="0" err="1"/>
              <a:t>co-polarized</a:t>
            </a:r>
            <a:r>
              <a:rPr lang="de-CH" b="1" dirty="0"/>
              <a:t> </a:t>
            </a:r>
            <a:r>
              <a:rPr lang="de-CH" b="1" dirty="0" err="1"/>
              <a:t>signals</a:t>
            </a:r>
            <a:r>
              <a:rPr lang="de-CH" b="1" dirty="0"/>
              <a:t> (HH, VV)</a:t>
            </a:r>
            <a:r>
              <a:rPr lang="de-CH" dirty="0"/>
              <a:t>, </a:t>
            </a:r>
            <a:r>
              <a:rPr lang="de-CH" dirty="0" err="1"/>
              <a:t>enabling</a:t>
            </a:r>
            <a:r>
              <a:rPr lang="de-CH" dirty="0"/>
              <a:t> </a:t>
            </a:r>
            <a:r>
              <a:rPr lang="de-CH" dirty="0" err="1"/>
              <a:t>separation</a:t>
            </a:r>
            <a:r>
              <a:rPr lang="de-CH" dirty="0"/>
              <a:t> </a:t>
            </a:r>
            <a:r>
              <a:rPr lang="de-CH" dirty="0" err="1"/>
              <a:t>from</a:t>
            </a:r>
            <a:r>
              <a:rPr lang="de-CH" dirty="0"/>
              <a:t> </a:t>
            </a:r>
            <a:r>
              <a:rPr lang="de-CH" dirty="0" err="1"/>
              <a:t>surface</a:t>
            </a:r>
            <a:r>
              <a:rPr lang="de-CH" dirty="0"/>
              <a:t> and </a:t>
            </a:r>
            <a:r>
              <a:rPr lang="de-CH" dirty="0" err="1"/>
              <a:t>volume</a:t>
            </a:r>
            <a:r>
              <a:rPr lang="de-CH" dirty="0"/>
              <a:t> </a:t>
            </a:r>
            <a:r>
              <a:rPr lang="de-CH" dirty="0" err="1"/>
              <a:t>scattering</a:t>
            </a:r>
            <a:endParaRPr lang="de-CH" dirty="0"/>
          </a:p>
          <a:p>
            <a:r>
              <a:rPr lang="de-CH" dirty="0" err="1"/>
              <a:t>Scattering</a:t>
            </a:r>
            <a:r>
              <a:rPr lang="de-CH" dirty="0"/>
              <a:t> </a:t>
            </a:r>
            <a:r>
              <a:rPr lang="de-CH" dirty="0" err="1"/>
              <a:t>distinctions</a:t>
            </a:r>
            <a:r>
              <a:rPr lang="de-CH" dirty="0"/>
              <a:t>:</a:t>
            </a:r>
          </a:p>
          <a:p>
            <a:pPr lvl="1"/>
            <a:r>
              <a:rPr lang="de-CH" dirty="0"/>
              <a:t>Strong </a:t>
            </a:r>
            <a:r>
              <a:rPr lang="de-CH" b="1" dirty="0"/>
              <a:t>HH</a:t>
            </a:r>
            <a:r>
              <a:rPr lang="de-CH" dirty="0"/>
              <a:t> → </a:t>
            </a:r>
            <a:r>
              <a:rPr lang="de-CH" dirty="0" err="1"/>
              <a:t>predominance</a:t>
            </a:r>
            <a:r>
              <a:rPr lang="de-CH" dirty="0"/>
              <a:t> </a:t>
            </a:r>
            <a:r>
              <a:rPr lang="de-CH" dirty="0" err="1"/>
              <a:t>of</a:t>
            </a:r>
            <a:r>
              <a:rPr lang="de-CH" dirty="0"/>
              <a:t> double </a:t>
            </a:r>
            <a:r>
              <a:rPr lang="de-CH" dirty="0" err="1"/>
              <a:t>scattering</a:t>
            </a:r>
            <a:r>
              <a:rPr lang="de-CH" dirty="0"/>
              <a:t>, man-made </a:t>
            </a:r>
            <a:r>
              <a:rPr lang="de-CH" dirty="0" err="1"/>
              <a:t>structures</a:t>
            </a:r>
            <a:r>
              <a:rPr lang="de-CH" dirty="0"/>
              <a:t> </a:t>
            </a:r>
            <a:r>
              <a:rPr lang="de-CH" dirty="0" err="1"/>
              <a:t>appear</a:t>
            </a:r>
            <a:r>
              <a:rPr lang="de-CH" dirty="0"/>
              <a:t> </a:t>
            </a:r>
            <a:r>
              <a:rPr lang="de-CH" dirty="0" err="1"/>
              <a:t>bright</a:t>
            </a:r>
            <a:endParaRPr lang="de-CH" dirty="0"/>
          </a:p>
          <a:p>
            <a:pPr lvl="1"/>
            <a:r>
              <a:rPr lang="de-CH" dirty="0"/>
              <a:t>Strong </a:t>
            </a:r>
            <a:r>
              <a:rPr lang="de-CH" b="1" dirty="0"/>
              <a:t>VV</a:t>
            </a:r>
            <a:r>
              <a:rPr lang="de-CH" dirty="0"/>
              <a:t> → </a:t>
            </a:r>
            <a:r>
              <a:rPr lang="de-CH" dirty="0" err="1"/>
              <a:t>rough</a:t>
            </a:r>
            <a:r>
              <a:rPr lang="de-CH" dirty="0"/>
              <a:t> </a:t>
            </a:r>
            <a:r>
              <a:rPr lang="de-CH" dirty="0" err="1"/>
              <a:t>surface</a:t>
            </a:r>
            <a:r>
              <a:rPr lang="de-CH" dirty="0"/>
              <a:t> </a:t>
            </a:r>
            <a:r>
              <a:rPr lang="de-CH" dirty="0" err="1"/>
              <a:t>scattering</a:t>
            </a:r>
            <a:r>
              <a:rPr lang="de-CH" dirty="0"/>
              <a:t> (bare </a:t>
            </a:r>
            <a:r>
              <a:rPr lang="de-CH" dirty="0" err="1"/>
              <a:t>soils</a:t>
            </a:r>
            <a:r>
              <a:rPr lang="de-CH" dirty="0"/>
              <a:t>, </a:t>
            </a:r>
            <a:r>
              <a:rPr lang="de-CH" dirty="0" err="1"/>
              <a:t>rough</a:t>
            </a:r>
            <a:r>
              <a:rPr lang="de-CH" dirty="0"/>
              <a:t> </a:t>
            </a:r>
            <a:r>
              <a:rPr lang="de-CH" dirty="0" err="1"/>
              <a:t>water</a:t>
            </a:r>
            <a:r>
              <a:rPr lang="de-CH" dirty="0"/>
              <a:t>)</a:t>
            </a:r>
          </a:p>
          <a:p>
            <a:pPr lvl="1"/>
            <a:r>
              <a:rPr lang="de-CH" dirty="0"/>
              <a:t>Strong </a:t>
            </a:r>
            <a:r>
              <a:rPr lang="de-CH" b="1" dirty="0"/>
              <a:t>VH</a:t>
            </a:r>
            <a:r>
              <a:rPr lang="de-CH" dirty="0"/>
              <a:t> → </a:t>
            </a:r>
            <a:r>
              <a:rPr lang="de-CH" dirty="0" err="1"/>
              <a:t>volume</a:t>
            </a:r>
            <a:r>
              <a:rPr lang="de-CH" dirty="0"/>
              <a:t> </a:t>
            </a:r>
            <a:r>
              <a:rPr lang="de-CH" dirty="0" err="1"/>
              <a:t>scattering</a:t>
            </a:r>
            <a:r>
              <a:rPr lang="de-CH" dirty="0"/>
              <a:t> (</a:t>
            </a:r>
            <a:r>
              <a:rPr lang="de-CH" dirty="0" err="1"/>
              <a:t>vegetation</a:t>
            </a:r>
            <a:r>
              <a:rPr lang="de-CH" dirty="0"/>
              <a:t>, </a:t>
            </a:r>
            <a:r>
              <a:rPr lang="de-CH" dirty="0" err="1"/>
              <a:t>forest</a:t>
            </a:r>
            <a:r>
              <a:rPr lang="de-CH" dirty="0"/>
              <a:t> </a:t>
            </a:r>
            <a:r>
              <a:rPr lang="de-CH" dirty="0" err="1"/>
              <a:t>canopies</a:t>
            </a:r>
            <a:r>
              <a:rPr lang="de-CH" dirty="0"/>
              <a:t>)</a:t>
            </a:r>
          </a:p>
          <a:p>
            <a:endParaRPr lang="de-CH" dirty="0"/>
          </a:p>
        </p:txBody>
      </p:sp>
    </p:spTree>
    <p:extLst>
      <p:ext uri="{BB962C8B-B14F-4D97-AF65-F5344CB8AC3E}">
        <p14:creationId xmlns:p14="http://schemas.microsoft.com/office/powerpoint/2010/main" val="3149457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Grafik 1" descr="Ein Bild, das Screenshot, Schwarz, Röntgenfilm enthält.&#10;&#10;KI-generierte Inhalte können fehlerhaft sein.">
            <a:extLst>
              <a:ext uri="{FF2B5EF4-FFF2-40B4-BE49-F238E27FC236}">
                <a16:creationId xmlns:a16="http://schemas.microsoft.com/office/drawing/2014/main" id="{7ED1FF1B-9BB5-736D-8636-49520A78A8E9}"/>
              </a:ext>
            </a:extLst>
          </p:cNvPr>
          <p:cNvPicPr>
            <a:picLocks noChangeAspect="1"/>
          </p:cNvPicPr>
          <p:nvPr/>
        </p:nvPicPr>
        <p:blipFill>
          <a:blip r:embed="rId2"/>
          <a:srcRect t="8644" b="7102"/>
          <a:stretch>
            <a:fillRect/>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B96C26FF-1923-47BD-8FE2-FB21141FEEF3}"/>
              </a:ext>
            </a:extLst>
          </p:cNvPr>
          <p:cNvSpPr txBox="1"/>
          <p:nvPr/>
        </p:nvSpPr>
        <p:spPr>
          <a:xfrm>
            <a:off x="402772" y="2295436"/>
            <a:ext cx="4180115" cy="923330"/>
          </a:xfrm>
          <a:prstGeom prst="rect">
            <a:avLst/>
          </a:prstGeom>
          <a:noFill/>
        </p:spPr>
        <p:txBody>
          <a:bodyPr wrap="square">
            <a:spAutoFit/>
          </a:bodyPr>
          <a:lstStyle/>
          <a:p>
            <a:r>
              <a:rPr lang="en-US" sz="1800" kern="0" dirty="0">
                <a:solidFill>
                  <a:schemeClr val="bg1"/>
                </a:solidFill>
                <a:effectLst/>
                <a:latin typeface="Calibri" panose="020F0502020204030204" pitchFamily="34" charset="0"/>
                <a:ea typeface="Aptos" panose="020B0004020202020204" pitchFamily="34" charset="0"/>
              </a:rPr>
              <a:t>Ever Given container ship blocks the Suez Canal showing Double Bounce Effects at the back of the ship.</a:t>
            </a:r>
            <a:endParaRPr lang="de-CH" dirty="0">
              <a:solidFill>
                <a:schemeClr val="bg1"/>
              </a:solidFill>
            </a:endParaRPr>
          </a:p>
        </p:txBody>
      </p:sp>
      <p:sp>
        <p:nvSpPr>
          <p:cNvPr id="8" name="TextBox 7">
            <a:extLst>
              <a:ext uri="{FF2B5EF4-FFF2-40B4-BE49-F238E27FC236}">
                <a16:creationId xmlns:a16="http://schemas.microsoft.com/office/drawing/2014/main" id="{3D7C442B-13D6-FBB0-1B10-E608AE5F723E}"/>
              </a:ext>
            </a:extLst>
          </p:cNvPr>
          <p:cNvSpPr txBox="1"/>
          <p:nvPr/>
        </p:nvSpPr>
        <p:spPr>
          <a:xfrm>
            <a:off x="5780314" y="6407221"/>
            <a:ext cx="7815943" cy="246221"/>
          </a:xfrm>
          <a:prstGeom prst="rect">
            <a:avLst/>
          </a:prstGeom>
          <a:noFill/>
        </p:spPr>
        <p:txBody>
          <a:bodyPr wrap="square">
            <a:spAutoFit/>
          </a:bodyPr>
          <a:lstStyle/>
          <a:p>
            <a:r>
              <a:rPr lang="en-US" sz="1000" kern="0" dirty="0">
                <a:solidFill>
                  <a:schemeClr val="bg1"/>
                </a:solidFill>
                <a:effectLst/>
                <a:latin typeface="Calibri" panose="020F0502020204030204" pitchFamily="34" charset="0"/>
                <a:ea typeface="Aptos" panose="020B0004020202020204" pitchFamily="34" charset="0"/>
              </a:rPr>
              <a:t>(Source: Capella Space (2021, </a:t>
            </a:r>
            <a:r>
              <a:rPr lang="en-US" sz="1000" u="sng" kern="0" dirty="0">
                <a:solidFill>
                  <a:schemeClr val="bg1"/>
                </a:solidFill>
                <a:effectLst/>
                <a:latin typeface="Calibri" panose="020F0502020204030204" pitchFamily="34" charset="0"/>
                <a:ea typeface="Aptos" panose="020B0004020202020204" pitchFamily="34" charset="0"/>
                <a:hlinkClick r:id="rId3">
                  <a:extLst>
                    <a:ext uri="{A12FA001-AC4F-418D-AE19-62706E023703}">
                      <ahyp:hlinkClr xmlns:ahyp="http://schemas.microsoft.com/office/drawing/2018/hyperlinkcolor" val="tx"/>
                    </a:ext>
                  </a:extLst>
                </a:hlinkClick>
              </a:rPr>
              <a:t>https://www.capellaspace.com/gallery/ever-given-container-ship-blocks-the-suez-canal/</a:t>
            </a:r>
            <a:r>
              <a:rPr lang="en-US" sz="1000" kern="0" dirty="0">
                <a:solidFill>
                  <a:schemeClr val="bg1"/>
                </a:solidFill>
                <a:effectLst/>
                <a:latin typeface="Calibri" panose="020F0502020204030204" pitchFamily="34" charset="0"/>
                <a:ea typeface="Aptos" panose="020B0004020202020204" pitchFamily="34" charset="0"/>
              </a:rPr>
              <a:t>) </a:t>
            </a:r>
            <a:endParaRPr lang="de-CH" sz="1000" dirty="0"/>
          </a:p>
        </p:txBody>
      </p:sp>
    </p:spTree>
    <p:extLst>
      <p:ext uri="{BB962C8B-B14F-4D97-AF65-F5344CB8AC3E}">
        <p14:creationId xmlns:p14="http://schemas.microsoft.com/office/powerpoint/2010/main" val="3151094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fik 8" descr="ESA - Sentinel-1 satellites combine radar vision">
            <a:extLst>
              <a:ext uri="{FF2B5EF4-FFF2-40B4-BE49-F238E27FC236}">
                <a16:creationId xmlns:a16="http://schemas.microsoft.com/office/drawing/2014/main" id="{1AE5EB45-6AD7-1FC0-9C09-FE1CEE8CEB1D}"/>
              </a:ext>
            </a:extLst>
          </p:cNvPr>
          <p:cNvPicPr>
            <a:picLocks noChangeAspect="1"/>
          </p:cNvPicPr>
          <p:nvPr/>
        </p:nvPicPr>
        <p:blipFill>
          <a:blip r:embed="rId2" cstate="print">
            <a:alphaModFix amt="50000"/>
            <a:extLst>
              <a:ext uri="{28A0092B-C50C-407E-A947-70E740481C1C}">
                <a14:useLocalDpi xmlns:a14="http://schemas.microsoft.com/office/drawing/2010/main" val="0"/>
              </a:ext>
            </a:extLst>
          </a:blip>
          <a:srcRect t="13499" b="20903"/>
          <a:stretch>
            <a:fillRect/>
          </a:stretch>
        </p:blipFill>
        <p:spPr bwMode="auto">
          <a:xfrm>
            <a:off x="20" y="1"/>
            <a:ext cx="12191980" cy="6857999"/>
          </a:xfrm>
          <a:prstGeom prst="rect">
            <a:avLst/>
          </a:prstGeom>
          <a:noFill/>
        </p:spPr>
      </p:pic>
      <p:sp>
        <p:nvSpPr>
          <p:cNvPr id="2" name="Title 1">
            <a:extLst>
              <a:ext uri="{FF2B5EF4-FFF2-40B4-BE49-F238E27FC236}">
                <a16:creationId xmlns:a16="http://schemas.microsoft.com/office/drawing/2014/main" id="{B70E0793-1A82-DA5E-9CC4-84B7C2F206A3}"/>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Advanced SAR Techniques</a:t>
            </a:r>
          </a:p>
        </p:txBody>
      </p:sp>
      <p:sp>
        <p:nvSpPr>
          <p:cNvPr id="6" name="TextBox 5">
            <a:extLst>
              <a:ext uri="{FF2B5EF4-FFF2-40B4-BE49-F238E27FC236}">
                <a16:creationId xmlns:a16="http://schemas.microsoft.com/office/drawing/2014/main" id="{64C248E1-1975-1072-A816-82A8A0AE4EFB}"/>
              </a:ext>
            </a:extLst>
          </p:cNvPr>
          <p:cNvSpPr txBox="1"/>
          <p:nvPr/>
        </p:nvSpPr>
        <p:spPr>
          <a:xfrm>
            <a:off x="217714" y="6488668"/>
            <a:ext cx="6096000" cy="246221"/>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Sentinel 1: interferometric SAR (InSAR) Image. Source: ESA</a:t>
            </a:r>
            <a:endParaRPr lang="de-CH" sz="1000" dirty="0"/>
          </a:p>
        </p:txBody>
      </p:sp>
    </p:spTree>
    <p:extLst>
      <p:ext uri="{BB962C8B-B14F-4D97-AF65-F5344CB8AC3E}">
        <p14:creationId xmlns:p14="http://schemas.microsoft.com/office/powerpoint/2010/main" val="2528262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46CA3-B978-68EC-786B-A1E8DEB222AE}"/>
              </a:ext>
            </a:extLst>
          </p:cNvPr>
          <p:cNvSpPr>
            <a:spLocks noGrp="1"/>
          </p:cNvSpPr>
          <p:nvPr>
            <p:ph type="title"/>
          </p:nvPr>
        </p:nvSpPr>
        <p:spPr/>
        <p:txBody>
          <a:bodyPr/>
          <a:lstStyle/>
          <a:p>
            <a:r>
              <a:rPr lang="de-DE" dirty="0"/>
              <a:t>SAR: </a:t>
            </a:r>
            <a:r>
              <a:rPr lang="de-DE" dirty="0" err="1"/>
              <a:t>beyond</a:t>
            </a:r>
            <a:r>
              <a:rPr lang="de-DE" dirty="0"/>
              <a:t> </a:t>
            </a:r>
            <a:r>
              <a:rPr lang="de-DE" dirty="0" err="1"/>
              <a:t>optical</a:t>
            </a:r>
            <a:r>
              <a:rPr lang="de-DE" dirty="0"/>
              <a:t> </a:t>
            </a:r>
            <a:r>
              <a:rPr lang="de-DE" dirty="0" err="1"/>
              <a:t>Capabilities</a:t>
            </a:r>
            <a:endParaRPr lang="de-CH" dirty="0"/>
          </a:p>
        </p:txBody>
      </p:sp>
      <p:sp>
        <p:nvSpPr>
          <p:cNvPr id="3" name="Content Placeholder 2">
            <a:extLst>
              <a:ext uri="{FF2B5EF4-FFF2-40B4-BE49-F238E27FC236}">
                <a16:creationId xmlns:a16="http://schemas.microsoft.com/office/drawing/2014/main" id="{911F38AA-3F48-C735-F7AE-B5F9794E432A}"/>
              </a:ext>
            </a:extLst>
          </p:cNvPr>
          <p:cNvSpPr>
            <a:spLocks noGrp="1"/>
          </p:cNvSpPr>
          <p:nvPr>
            <p:ph idx="1"/>
          </p:nvPr>
        </p:nvSpPr>
        <p:spPr/>
        <p:txBody>
          <a:bodyPr/>
          <a:lstStyle/>
          <a:p>
            <a:r>
              <a:rPr lang="de-CH" dirty="0" err="1"/>
              <a:t>InSAR</a:t>
            </a:r>
            <a:r>
              <a:rPr lang="de-CH" dirty="0"/>
              <a:t>, </a:t>
            </a:r>
            <a:r>
              <a:rPr lang="de-CH" dirty="0" err="1"/>
              <a:t>Polarimetric</a:t>
            </a:r>
            <a:r>
              <a:rPr lang="de-CH" dirty="0"/>
              <a:t> SAR and </a:t>
            </a:r>
            <a:r>
              <a:rPr lang="de-CH" dirty="0" err="1"/>
              <a:t>Coherence</a:t>
            </a:r>
            <a:r>
              <a:rPr lang="de-CH" dirty="0"/>
              <a:t> Analysis </a:t>
            </a:r>
            <a:r>
              <a:rPr lang="de-CH" dirty="0" err="1"/>
              <a:t>extend</a:t>
            </a:r>
            <a:r>
              <a:rPr lang="de-CH" dirty="0"/>
              <a:t> SAR </a:t>
            </a:r>
            <a:r>
              <a:rPr lang="de-CH" dirty="0" err="1"/>
              <a:t>beyond</a:t>
            </a:r>
            <a:r>
              <a:rPr lang="de-CH" dirty="0"/>
              <a:t> </a:t>
            </a:r>
            <a:r>
              <a:rPr lang="de-CH" dirty="0" err="1"/>
              <a:t>optical</a:t>
            </a:r>
            <a:r>
              <a:rPr lang="de-CH" dirty="0"/>
              <a:t> </a:t>
            </a:r>
            <a:r>
              <a:rPr lang="de-CH" dirty="0" err="1"/>
              <a:t>capabilities</a:t>
            </a:r>
            <a:r>
              <a:rPr lang="de-CH" dirty="0"/>
              <a:t>, </a:t>
            </a:r>
            <a:r>
              <a:rPr lang="de-CH" dirty="0" err="1"/>
              <a:t>providing</a:t>
            </a:r>
            <a:r>
              <a:rPr lang="de-CH" dirty="0"/>
              <a:t> </a:t>
            </a:r>
            <a:r>
              <a:rPr lang="de-CH" dirty="0" err="1"/>
              <a:t>insights</a:t>
            </a:r>
            <a:r>
              <a:rPr lang="de-CH" dirty="0"/>
              <a:t> </a:t>
            </a:r>
            <a:r>
              <a:rPr lang="de-CH" dirty="0" err="1"/>
              <a:t>into</a:t>
            </a:r>
            <a:r>
              <a:rPr lang="de-CH" dirty="0"/>
              <a:t>:</a:t>
            </a:r>
          </a:p>
          <a:p>
            <a:pPr lvl="1"/>
            <a:r>
              <a:rPr lang="de-CH" dirty="0"/>
              <a:t> </a:t>
            </a:r>
            <a:r>
              <a:rPr lang="de-CH" dirty="0" err="1"/>
              <a:t>vegetation</a:t>
            </a:r>
            <a:r>
              <a:rPr lang="de-CH" dirty="0"/>
              <a:t> </a:t>
            </a:r>
            <a:r>
              <a:rPr lang="de-CH" dirty="0" err="1"/>
              <a:t>structure</a:t>
            </a:r>
            <a:endParaRPr lang="de-CH" dirty="0"/>
          </a:p>
          <a:p>
            <a:pPr lvl="1"/>
            <a:r>
              <a:rPr lang="de-CH" dirty="0" err="1"/>
              <a:t>soil</a:t>
            </a:r>
            <a:r>
              <a:rPr lang="de-CH" dirty="0"/>
              <a:t> </a:t>
            </a:r>
            <a:r>
              <a:rPr lang="de-CH" dirty="0" err="1"/>
              <a:t>conditions</a:t>
            </a:r>
            <a:endParaRPr lang="de-CH" dirty="0"/>
          </a:p>
          <a:p>
            <a:pPr lvl="1"/>
            <a:r>
              <a:rPr lang="de-CH" dirty="0"/>
              <a:t>urban </a:t>
            </a:r>
            <a:r>
              <a:rPr lang="de-CH" dirty="0" err="1"/>
              <a:t>environments</a:t>
            </a:r>
            <a:endParaRPr lang="de-CH" dirty="0"/>
          </a:p>
          <a:p>
            <a:endParaRPr lang="de-CH" dirty="0"/>
          </a:p>
        </p:txBody>
      </p:sp>
    </p:spTree>
    <p:extLst>
      <p:ext uri="{BB962C8B-B14F-4D97-AF65-F5344CB8AC3E}">
        <p14:creationId xmlns:p14="http://schemas.microsoft.com/office/powerpoint/2010/main" val="26918539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F5C23-648E-1312-EC98-583C6EAD3421}"/>
              </a:ext>
            </a:extLst>
          </p:cNvPr>
          <p:cNvSpPr>
            <a:spLocks noGrp="1"/>
          </p:cNvSpPr>
          <p:nvPr>
            <p:ph type="title"/>
          </p:nvPr>
        </p:nvSpPr>
        <p:spPr/>
        <p:txBody>
          <a:bodyPr/>
          <a:lstStyle/>
          <a:p>
            <a:r>
              <a:rPr lang="de-DE" dirty="0" err="1"/>
              <a:t>InSAR</a:t>
            </a:r>
            <a:endParaRPr lang="de-CH" dirty="0"/>
          </a:p>
        </p:txBody>
      </p:sp>
      <p:sp>
        <p:nvSpPr>
          <p:cNvPr id="3" name="Content Placeholder 2">
            <a:extLst>
              <a:ext uri="{FF2B5EF4-FFF2-40B4-BE49-F238E27FC236}">
                <a16:creationId xmlns:a16="http://schemas.microsoft.com/office/drawing/2014/main" id="{F564FD0B-E1E2-59F4-482F-7A3B6C97A5DA}"/>
              </a:ext>
            </a:extLst>
          </p:cNvPr>
          <p:cNvSpPr>
            <a:spLocks noGrp="1"/>
          </p:cNvSpPr>
          <p:nvPr>
            <p:ph idx="1"/>
          </p:nvPr>
        </p:nvSpPr>
        <p:spPr>
          <a:xfrm>
            <a:off x="6422572" y="1482387"/>
            <a:ext cx="4931228" cy="5010487"/>
          </a:xfrm>
        </p:spPr>
        <p:txBody>
          <a:bodyPr>
            <a:normAutofit fontScale="55000" lnSpcReduction="20000"/>
          </a:bodyPr>
          <a:lstStyle/>
          <a:p>
            <a:r>
              <a:rPr lang="de-CH" dirty="0"/>
              <a:t>SAR </a:t>
            </a:r>
            <a:r>
              <a:rPr lang="de-CH" dirty="0" err="1"/>
              <a:t>interferometry</a:t>
            </a:r>
            <a:r>
              <a:rPr lang="de-CH" dirty="0"/>
              <a:t> (</a:t>
            </a:r>
            <a:r>
              <a:rPr lang="de-CH" dirty="0" err="1"/>
              <a:t>InSAR</a:t>
            </a:r>
            <a:r>
              <a:rPr lang="de-CH" dirty="0"/>
              <a:t>) </a:t>
            </a:r>
            <a:r>
              <a:rPr lang="de-CH" dirty="0" err="1"/>
              <a:t>measures</a:t>
            </a:r>
            <a:r>
              <a:rPr lang="de-CH" dirty="0"/>
              <a:t> </a:t>
            </a:r>
            <a:r>
              <a:rPr lang="de-CH" dirty="0" err="1"/>
              <a:t>phase</a:t>
            </a:r>
            <a:r>
              <a:rPr lang="de-CH" dirty="0"/>
              <a:t> </a:t>
            </a:r>
            <a:r>
              <a:rPr lang="de-CH" dirty="0" err="1"/>
              <a:t>differences</a:t>
            </a:r>
            <a:r>
              <a:rPr lang="de-CH" dirty="0"/>
              <a:t> </a:t>
            </a:r>
            <a:r>
              <a:rPr lang="de-CH" dirty="0" err="1"/>
              <a:t>between</a:t>
            </a:r>
            <a:r>
              <a:rPr lang="de-CH" dirty="0"/>
              <a:t> </a:t>
            </a:r>
            <a:r>
              <a:rPr lang="de-CH" dirty="0" err="1"/>
              <a:t>acquisitions</a:t>
            </a:r>
            <a:r>
              <a:rPr lang="de-CH" dirty="0"/>
              <a:t> </a:t>
            </a:r>
            <a:r>
              <a:rPr lang="de-CH" dirty="0" err="1"/>
              <a:t>to</a:t>
            </a:r>
            <a:r>
              <a:rPr lang="de-CH" dirty="0"/>
              <a:t> </a:t>
            </a:r>
            <a:r>
              <a:rPr lang="de-CH" dirty="0" err="1"/>
              <a:t>derive</a:t>
            </a:r>
            <a:r>
              <a:rPr lang="de-CH" dirty="0"/>
              <a:t> </a:t>
            </a:r>
            <a:r>
              <a:rPr lang="de-CH" dirty="0" err="1"/>
              <a:t>elevation</a:t>
            </a:r>
            <a:r>
              <a:rPr lang="de-CH" dirty="0"/>
              <a:t> </a:t>
            </a:r>
            <a:r>
              <a:rPr lang="de-CH" dirty="0" err="1"/>
              <a:t>models</a:t>
            </a:r>
            <a:r>
              <a:rPr lang="de-CH" dirty="0"/>
              <a:t> and </a:t>
            </a:r>
            <a:r>
              <a:rPr lang="de-CH" dirty="0" err="1"/>
              <a:t>ground</a:t>
            </a:r>
            <a:r>
              <a:rPr lang="de-CH" dirty="0"/>
              <a:t> </a:t>
            </a:r>
            <a:r>
              <a:rPr lang="de-CH" dirty="0" err="1"/>
              <a:t>deformation</a:t>
            </a:r>
            <a:r>
              <a:rPr lang="de-CH" dirty="0"/>
              <a:t> </a:t>
            </a:r>
            <a:r>
              <a:rPr lang="de-CH" dirty="0" err="1"/>
              <a:t>with</a:t>
            </a:r>
            <a:r>
              <a:rPr lang="de-CH" dirty="0"/>
              <a:t> </a:t>
            </a:r>
            <a:r>
              <a:rPr lang="de-CH" dirty="0" err="1"/>
              <a:t>centimeter</a:t>
            </a:r>
            <a:r>
              <a:rPr lang="de-CH" dirty="0"/>
              <a:t> </a:t>
            </a:r>
            <a:r>
              <a:rPr lang="de-CH" dirty="0" err="1"/>
              <a:t>precision</a:t>
            </a:r>
            <a:endParaRPr lang="de-CH" dirty="0"/>
          </a:p>
          <a:p>
            <a:r>
              <a:rPr lang="de-CH" dirty="0" err="1"/>
              <a:t>Applications</a:t>
            </a:r>
            <a:r>
              <a:rPr lang="de-CH" dirty="0"/>
              <a:t>: </a:t>
            </a:r>
            <a:r>
              <a:rPr lang="de-CH" dirty="0" err="1"/>
              <a:t>earthquake</a:t>
            </a:r>
            <a:r>
              <a:rPr lang="de-CH" dirty="0"/>
              <a:t> </a:t>
            </a:r>
            <a:r>
              <a:rPr lang="de-CH" dirty="0" err="1"/>
              <a:t>displacement</a:t>
            </a:r>
            <a:r>
              <a:rPr lang="de-CH" dirty="0"/>
              <a:t> </a:t>
            </a:r>
            <a:r>
              <a:rPr lang="de-CH" dirty="0" err="1"/>
              <a:t>mapping</a:t>
            </a:r>
            <a:r>
              <a:rPr lang="de-CH" dirty="0"/>
              <a:t>, </a:t>
            </a:r>
            <a:r>
              <a:rPr lang="de-CH" dirty="0" err="1"/>
              <a:t>volcanic</a:t>
            </a:r>
            <a:r>
              <a:rPr lang="de-CH" dirty="0"/>
              <a:t> </a:t>
            </a:r>
            <a:r>
              <a:rPr lang="de-CH" dirty="0" err="1"/>
              <a:t>monitoring</a:t>
            </a:r>
            <a:r>
              <a:rPr lang="de-CH" dirty="0"/>
              <a:t>, glacier </a:t>
            </a:r>
            <a:r>
              <a:rPr lang="de-CH" dirty="0" err="1"/>
              <a:t>velocity</a:t>
            </a:r>
            <a:r>
              <a:rPr lang="de-CH" dirty="0"/>
              <a:t> </a:t>
            </a:r>
            <a:r>
              <a:rPr lang="de-CH" dirty="0" err="1"/>
              <a:t>measurements</a:t>
            </a:r>
            <a:endParaRPr lang="de-CH" dirty="0"/>
          </a:p>
          <a:p>
            <a:r>
              <a:rPr lang="de-CH" dirty="0" err="1"/>
              <a:t>Interferometric</a:t>
            </a:r>
            <a:r>
              <a:rPr lang="de-CH" dirty="0"/>
              <a:t> </a:t>
            </a:r>
            <a:r>
              <a:rPr lang="de-CH" dirty="0" err="1"/>
              <a:t>Synthetic</a:t>
            </a:r>
            <a:r>
              <a:rPr lang="de-CH" dirty="0"/>
              <a:t> Aperture Radar (</a:t>
            </a:r>
            <a:r>
              <a:rPr lang="de-CH" dirty="0" err="1"/>
              <a:t>InSAR</a:t>
            </a:r>
            <a:r>
              <a:rPr lang="de-CH" dirty="0"/>
              <a:t>) </a:t>
            </a:r>
            <a:r>
              <a:rPr lang="de-CH" dirty="0" err="1"/>
              <a:t>uses</a:t>
            </a:r>
            <a:r>
              <a:rPr lang="de-CH" dirty="0"/>
              <a:t> </a:t>
            </a:r>
            <a:r>
              <a:rPr lang="de-CH" dirty="0" err="1"/>
              <a:t>phase</a:t>
            </a:r>
            <a:r>
              <a:rPr lang="de-CH" dirty="0"/>
              <a:t> </a:t>
            </a:r>
            <a:r>
              <a:rPr lang="de-CH" dirty="0" err="1"/>
              <a:t>differences</a:t>
            </a:r>
            <a:r>
              <a:rPr lang="de-CH" dirty="0"/>
              <a:t> </a:t>
            </a:r>
            <a:r>
              <a:rPr lang="de-CH" dirty="0" err="1"/>
              <a:t>between</a:t>
            </a:r>
            <a:r>
              <a:rPr lang="de-CH" dirty="0"/>
              <a:t> multiple SAR </a:t>
            </a:r>
            <a:r>
              <a:rPr lang="de-CH" dirty="0" err="1"/>
              <a:t>acquisitions</a:t>
            </a:r>
            <a:r>
              <a:rPr lang="de-CH" dirty="0"/>
              <a:t> </a:t>
            </a:r>
            <a:r>
              <a:rPr lang="de-CH" dirty="0" err="1"/>
              <a:t>to</a:t>
            </a:r>
            <a:r>
              <a:rPr lang="de-CH" dirty="0"/>
              <a:t> </a:t>
            </a:r>
            <a:r>
              <a:rPr lang="de-CH" dirty="0" err="1"/>
              <a:t>measure</a:t>
            </a:r>
            <a:r>
              <a:rPr lang="de-CH" dirty="0"/>
              <a:t> </a:t>
            </a:r>
            <a:r>
              <a:rPr lang="de-CH" dirty="0" err="1"/>
              <a:t>topography</a:t>
            </a:r>
            <a:r>
              <a:rPr lang="de-CH" dirty="0"/>
              <a:t> and </a:t>
            </a:r>
            <a:r>
              <a:rPr lang="de-CH" dirty="0" err="1"/>
              <a:t>ground</a:t>
            </a:r>
            <a:r>
              <a:rPr lang="de-CH" dirty="0"/>
              <a:t> </a:t>
            </a:r>
            <a:r>
              <a:rPr lang="de-CH" dirty="0" err="1"/>
              <a:t>deformation</a:t>
            </a:r>
            <a:endParaRPr lang="de-CH" dirty="0"/>
          </a:p>
          <a:p>
            <a:r>
              <a:rPr lang="de-CH" dirty="0" err="1"/>
              <a:t>Provides</a:t>
            </a:r>
            <a:r>
              <a:rPr lang="de-CH" dirty="0"/>
              <a:t> </a:t>
            </a:r>
            <a:r>
              <a:rPr lang="de-CH" dirty="0" err="1"/>
              <a:t>centimeter</a:t>
            </a:r>
            <a:r>
              <a:rPr lang="de-CH" dirty="0"/>
              <a:t>- </a:t>
            </a:r>
            <a:r>
              <a:rPr lang="de-CH" dirty="0" err="1"/>
              <a:t>to</a:t>
            </a:r>
            <a:r>
              <a:rPr lang="de-CH" dirty="0"/>
              <a:t> millimeter-level </a:t>
            </a:r>
            <a:r>
              <a:rPr lang="de-CH" dirty="0" err="1"/>
              <a:t>precision</a:t>
            </a:r>
            <a:r>
              <a:rPr lang="de-CH" dirty="0"/>
              <a:t> in </a:t>
            </a:r>
            <a:r>
              <a:rPr lang="de-CH" dirty="0" err="1"/>
              <a:t>detecting</a:t>
            </a:r>
            <a:r>
              <a:rPr lang="de-CH" dirty="0"/>
              <a:t> </a:t>
            </a:r>
            <a:r>
              <a:rPr lang="de-CH" dirty="0" err="1"/>
              <a:t>surface</a:t>
            </a:r>
            <a:r>
              <a:rPr lang="de-CH" dirty="0"/>
              <a:t> </a:t>
            </a:r>
            <a:r>
              <a:rPr lang="de-CH" dirty="0" err="1"/>
              <a:t>changes</a:t>
            </a:r>
            <a:endParaRPr lang="de-CH" dirty="0"/>
          </a:p>
          <a:p>
            <a:r>
              <a:rPr lang="de-CH" dirty="0"/>
              <a:t>Sentinel-1 time </a:t>
            </a:r>
            <a:r>
              <a:rPr lang="de-CH" dirty="0" err="1"/>
              <a:t>series</a:t>
            </a:r>
            <a:r>
              <a:rPr lang="de-CH" dirty="0"/>
              <a:t> </a:t>
            </a:r>
            <a:r>
              <a:rPr lang="de-CH" dirty="0" err="1"/>
              <a:t>enable</a:t>
            </a:r>
            <a:r>
              <a:rPr lang="de-CH" dirty="0"/>
              <a:t> </a:t>
            </a:r>
            <a:r>
              <a:rPr lang="de-CH" dirty="0" err="1"/>
              <a:t>generation</a:t>
            </a:r>
            <a:r>
              <a:rPr lang="de-CH" dirty="0"/>
              <a:t> </a:t>
            </a:r>
            <a:r>
              <a:rPr lang="de-CH" dirty="0" err="1"/>
              <a:t>of</a:t>
            </a:r>
            <a:r>
              <a:rPr lang="de-CH" dirty="0"/>
              <a:t> </a:t>
            </a:r>
            <a:r>
              <a:rPr lang="de-CH" dirty="0" err="1"/>
              <a:t>interferograms</a:t>
            </a:r>
            <a:r>
              <a:rPr lang="de-CH" dirty="0"/>
              <a:t>, </a:t>
            </a:r>
            <a:r>
              <a:rPr lang="de-CH" dirty="0" err="1"/>
              <a:t>where</a:t>
            </a:r>
            <a:r>
              <a:rPr lang="de-CH" dirty="0"/>
              <a:t> </a:t>
            </a:r>
            <a:r>
              <a:rPr lang="de-CH" dirty="0" err="1"/>
              <a:t>colored</a:t>
            </a:r>
            <a:r>
              <a:rPr lang="de-CH" dirty="0"/>
              <a:t> </a:t>
            </a:r>
            <a:r>
              <a:rPr lang="de-CH" dirty="0" err="1"/>
              <a:t>fringes</a:t>
            </a:r>
            <a:r>
              <a:rPr lang="de-CH" dirty="0"/>
              <a:t> </a:t>
            </a:r>
            <a:r>
              <a:rPr lang="de-CH" dirty="0" err="1"/>
              <a:t>represent</a:t>
            </a:r>
            <a:r>
              <a:rPr lang="de-CH" dirty="0"/>
              <a:t> </a:t>
            </a:r>
            <a:r>
              <a:rPr lang="de-CH" dirty="0" err="1"/>
              <a:t>subtle</a:t>
            </a:r>
            <a:r>
              <a:rPr lang="de-CH" dirty="0"/>
              <a:t> </a:t>
            </a:r>
            <a:r>
              <a:rPr lang="de-CH" dirty="0" err="1"/>
              <a:t>displacements</a:t>
            </a:r>
            <a:r>
              <a:rPr lang="de-CH" dirty="0"/>
              <a:t> </a:t>
            </a:r>
            <a:r>
              <a:rPr lang="de-CH" dirty="0" err="1"/>
              <a:t>over</a:t>
            </a:r>
            <a:r>
              <a:rPr lang="de-CH" dirty="0"/>
              <a:t> time</a:t>
            </a:r>
          </a:p>
          <a:p>
            <a:r>
              <a:rPr lang="de-CH" dirty="0" err="1"/>
              <a:t>InSAR</a:t>
            </a:r>
            <a:r>
              <a:rPr lang="de-CH" dirty="0"/>
              <a:t> </a:t>
            </a:r>
            <a:r>
              <a:rPr lang="de-CH" dirty="0" err="1"/>
              <a:t>builds</a:t>
            </a:r>
            <a:r>
              <a:rPr lang="de-CH" dirty="0"/>
              <a:t> on </a:t>
            </a:r>
            <a:r>
              <a:rPr lang="de-CH" dirty="0" err="1"/>
              <a:t>radar’s</a:t>
            </a:r>
            <a:r>
              <a:rPr lang="de-CH" dirty="0"/>
              <a:t> </a:t>
            </a:r>
            <a:r>
              <a:rPr lang="de-CH" dirty="0" err="1"/>
              <a:t>long</a:t>
            </a:r>
            <a:r>
              <a:rPr lang="de-CH" dirty="0"/>
              <a:t> </a:t>
            </a:r>
            <a:r>
              <a:rPr lang="de-CH" dirty="0" err="1"/>
              <a:t>history</a:t>
            </a:r>
            <a:r>
              <a:rPr lang="de-CH" dirty="0"/>
              <a:t>, </a:t>
            </a:r>
            <a:r>
              <a:rPr lang="de-CH" dirty="0" err="1"/>
              <a:t>with</a:t>
            </a:r>
            <a:r>
              <a:rPr lang="de-CH" dirty="0"/>
              <a:t> </a:t>
            </a:r>
            <a:r>
              <a:rPr lang="de-CH" dirty="0" err="1"/>
              <a:t>innovations</a:t>
            </a:r>
            <a:r>
              <a:rPr lang="de-CH" dirty="0"/>
              <a:t> like </a:t>
            </a:r>
            <a:r>
              <a:rPr lang="de-CH" dirty="0" err="1"/>
              <a:t>synthetic</a:t>
            </a:r>
            <a:r>
              <a:rPr lang="de-CH" dirty="0"/>
              <a:t> </a:t>
            </a:r>
            <a:r>
              <a:rPr lang="de-CH" dirty="0" err="1"/>
              <a:t>aperture</a:t>
            </a:r>
            <a:r>
              <a:rPr lang="de-CH" dirty="0"/>
              <a:t> </a:t>
            </a:r>
            <a:r>
              <a:rPr lang="de-CH" dirty="0" err="1"/>
              <a:t>processing</a:t>
            </a:r>
            <a:r>
              <a:rPr lang="de-CH" dirty="0"/>
              <a:t> </a:t>
            </a:r>
            <a:r>
              <a:rPr lang="de-CH" dirty="0" err="1"/>
              <a:t>expanding</a:t>
            </a:r>
            <a:r>
              <a:rPr lang="de-CH" dirty="0"/>
              <a:t> </a:t>
            </a:r>
            <a:r>
              <a:rPr lang="de-CH" dirty="0" err="1"/>
              <a:t>resolution</a:t>
            </a:r>
            <a:r>
              <a:rPr lang="de-CH" dirty="0"/>
              <a:t> and </a:t>
            </a:r>
            <a:r>
              <a:rPr lang="de-CH" dirty="0" err="1"/>
              <a:t>applicability</a:t>
            </a:r>
            <a:endParaRPr lang="de-CH" dirty="0"/>
          </a:p>
          <a:p>
            <a:r>
              <a:rPr lang="de-CH" dirty="0" err="1"/>
              <a:t>Widely</a:t>
            </a:r>
            <a:r>
              <a:rPr lang="de-CH" dirty="0"/>
              <a:t> </a:t>
            </a:r>
            <a:r>
              <a:rPr lang="de-CH" dirty="0" err="1"/>
              <a:t>used</a:t>
            </a:r>
            <a:r>
              <a:rPr lang="de-CH" dirty="0"/>
              <a:t> </a:t>
            </a:r>
            <a:r>
              <a:rPr lang="de-CH" dirty="0" err="1"/>
              <a:t>for</a:t>
            </a:r>
            <a:r>
              <a:rPr lang="de-CH" dirty="0"/>
              <a:t> </a:t>
            </a:r>
            <a:r>
              <a:rPr lang="de-CH" dirty="0" err="1"/>
              <a:t>monitoring</a:t>
            </a:r>
            <a:r>
              <a:rPr lang="de-CH" dirty="0"/>
              <a:t> </a:t>
            </a:r>
            <a:r>
              <a:rPr lang="de-CH" dirty="0" err="1"/>
              <a:t>earthquakes</a:t>
            </a:r>
            <a:r>
              <a:rPr lang="de-CH" dirty="0"/>
              <a:t>, </a:t>
            </a:r>
            <a:r>
              <a:rPr lang="de-CH" dirty="0" err="1"/>
              <a:t>volcanoes</a:t>
            </a:r>
            <a:r>
              <a:rPr lang="de-CH" dirty="0"/>
              <a:t>, </a:t>
            </a:r>
            <a:r>
              <a:rPr lang="de-CH" dirty="0" err="1"/>
              <a:t>landslides</a:t>
            </a:r>
            <a:r>
              <a:rPr lang="de-CH" dirty="0"/>
              <a:t>, </a:t>
            </a:r>
            <a:r>
              <a:rPr lang="de-CH" dirty="0" err="1"/>
              <a:t>subsidence</a:t>
            </a:r>
            <a:r>
              <a:rPr lang="de-CH" dirty="0"/>
              <a:t>, and </a:t>
            </a:r>
            <a:r>
              <a:rPr lang="de-CH" dirty="0" err="1"/>
              <a:t>infrastructure</a:t>
            </a:r>
            <a:r>
              <a:rPr lang="de-CH" dirty="0"/>
              <a:t> </a:t>
            </a:r>
            <a:r>
              <a:rPr lang="de-CH" dirty="0" err="1"/>
              <a:t>stability</a:t>
            </a:r>
            <a:endParaRPr lang="de-CH" dirty="0"/>
          </a:p>
          <a:p>
            <a:r>
              <a:rPr lang="de-CH" dirty="0"/>
              <a:t>Time-</a:t>
            </a:r>
            <a:r>
              <a:rPr lang="de-CH" dirty="0" err="1"/>
              <a:t>series</a:t>
            </a:r>
            <a:r>
              <a:rPr lang="de-CH" dirty="0"/>
              <a:t> </a:t>
            </a:r>
            <a:r>
              <a:rPr lang="de-CH" dirty="0" err="1"/>
              <a:t>methods</a:t>
            </a:r>
            <a:r>
              <a:rPr lang="de-CH" dirty="0"/>
              <a:t> (PS-</a:t>
            </a:r>
            <a:r>
              <a:rPr lang="de-CH" dirty="0" err="1"/>
              <a:t>InSAR</a:t>
            </a:r>
            <a:r>
              <a:rPr lang="de-CH" dirty="0"/>
              <a:t>, SBAS-</a:t>
            </a:r>
            <a:r>
              <a:rPr lang="de-CH" dirty="0" err="1"/>
              <a:t>InSAR</a:t>
            </a:r>
            <a:r>
              <a:rPr lang="de-CH" dirty="0"/>
              <a:t>) </a:t>
            </a:r>
            <a:r>
              <a:rPr lang="de-CH" dirty="0" err="1"/>
              <a:t>achieve</a:t>
            </a:r>
            <a:r>
              <a:rPr lang="de-CH" dirty="0"/>
              <a:t> </a:t>
            </a:r>
            <a:r>
              <a:rPr lang="de-CH" dirty="0" err="1"/>
              <a:t>millimetric</a:t>
            </a:r>
            <a:r>
              <a:rPr lang="de-CH" dirty="0"/>
              <a:t> </a:t>
            </a:r>
            <a:r>
              <a:rPr lang="de-CH" dirty="0" err="1"/>
              <a:t>precision</a:t>
            </a:r>
            <a:r>
              <a:rPr lang="de-CH" dirty="0"/>
              <a:t> </a:t>
            </a:r>
            <a:r>
              <a:rPr lang="de-CH" dirty="0" err="1"/>
              <a:t>over</a:t>
            </a:r>
            <a:r>
              <a:rPr lang="de-CH" dirty="0"/>
              <a:t> </a:t>
            </a:r>
            <a:r>
              <a:rPr lang="de-CH" dirty="0" err="1"/>
              <a:t>years</a:t>
            </a:r>
            <a:r>
              <a:rPr lang="de-CH" dirty="0"/>
              <a:t> → </a:t>
            </a:r>
            <a:r>
              <a:rPr lang="de-CH" dirty="0" err="1"/>
              <a:t>critical</a:t>
            </a:r>
            <a:r>
              <a:rPr lang="de-CH" dirty="0"/>
              <a:t> </a:t>
            </a:r>
            <a:r>
              <a:rPr lang="de-CH" dirty="0" err="1"/>
              <a:t>for</a:t>
            </a:r>
            <a:r>
              <a:rPr lang="de-CH" dirty="0"/>
              <a:t> </a:t>
            </a:r>
            <a:r>
              <a:rPr lang="de-CH" dirty="0" err="1"/>
              <a:t>infrastructure</a:t>
            </a:r>
            <a:r>
              <a:rPr lang="de-CH" dirty="0"/>
              <a:t> </a:t>
            </a:r>
            <a:r>
              <a:rPr lang="de-CH" dirty="0" err="1"/>
              <a:t>monitoring</a:t>
            </a:r>
            <a:r>
              <a:rPr lang="de-CH" dirty="0"/>
              <a:t> and </a:t>
            </a:r>
            <a:r>
              <a:rPr lang="de-CH" dirty="0" err="1"/>
              <a:t>hazard</a:t>
            </a:r>
            <a:r>
              <a:rPr lang="de-CH" dirty="0"/>
              <a:t> </a:t>
            </a:r>
            <a:r>
              <a:rPr lang="de-CH" dirty="0" err="1"/>
              <a:t>assessment</a:t>
            </a:r>
            <a:endParaRPr lang="de-CH" dirty="0"/>
          </a:p>
          <a:p>
            <a:endParaRPr lang="de-CH" dirty="0"/>
          </a:p>
        </p:txBody>
      </p:sp>
      <p:pic>
        <p:nvPicPr>
          <p:cNvPr id="7" name="Grafik 1" descr="Ein Bild, das Karte, Screenshot, Text enthält.&#10;&#10;KI-generierte Inhalte können fehlerhaft sein.">
            <a:extLst>
              <a:ext uri="{FF2B5EF4-FFF2-40B4-BE49-F238E27FC236}">
                <a16:creationId xmlns:a16="http://schemas.microsoft.com/office/drawing/2014/main" id="{C9CEF97D-3E06-62B8-2EF2-0175DDA26118}"/>
              </a:ext>
            </a:extLst>
          </p:cNvPr>
          <p:cNvPicPr>
            <a:picLocks noChangeAspect="1"/>
          </p:cNvPicPr>
          <p:nvPr/>
        </p:nvPicPr>
        <p:blipFill>
          <a:blip r:embed="rId2"/>
          <a:stretch>
            <a:fillRect/>
          </a:stretch>
        </p:blipFill>
        <p:spPr>
          <a:xfrm>
            <a:off x="750026" y="1280135"/>
            <a:ext cx="5760720" cy="3975735"/>
          </a:xfrm>
          <a:prstGeom prst="rect">
            <a:avLst/>
          </a:prstGeom>
        </p:spPr>
      </p:pic>
      <p:sp>
        <p:nvSpPr>
          <p:cNvPr id="10" name="TextBox 9">
            <a:extLst>
              <a:ext uri="{FF2B5EF4-FFF2-40B4-BE49-F238E27FC236}">
                <a16:creationId xmlns:a16="http://schemas.microsoft.com/office/drawing/2014/main" id="{BEEA2780-77FC-34A9-81B2-19180502EE0A}"/>
              </a:ext>
            </a:extLst>
          </p:cNvPr>
          <p:cNvSpPr txBox="1"/>
          <p:nvPr/>
        </p:nvSpPr>
        <p:spPr>
          <a:xfrm>
            <a:off x="838200" y="5621276"/>
            <a:ext cx="5672546"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de-DE" altLang="de-DE" sz="1400" b="1" i="0" u="none" strike="noStrike" cap="none" normalizeH="0" baseline="0" dirty="0" err="1">
                <a:ln>
                  <a:noFill/>
                </a:ln>
                <a:solidFill>
                  <a:schemeClr val="tx1"/>
                </a:solidFill>
                <a:effectLst/>
                <a:latin typeface="Arial" panose="020B0604020202020204" pitchFamily="34" charset="0"/>
              </a:rPr>
              <a:t>Closely</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spaced</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fringes</a:t>
            </a:r>
            <a:r>
              <a:rPr kumimoji="0" lang="de-DE" altLang="de-DE" sz="1400" b="0" i="0" u="none" strike="noStrike" cap="none" normalizeH="0" baseline="0" dirty="0">
                <a:ln>
                  <a:noFill/>
                </a:ln>
                <a:solidFill>
                  <a:schemeClr val="tx1"/>
                </a:solidFill>
                <a:effectLst/>
                <a:latin typeface="Arial" panose="020B0604020202020204" pitchFamily="34" charset="0"/>
              </a:rPr>
              <a:t> → </a:t>
            </a:r>
            <a:r>
              <a:rPr kumimoji="0" lang="de-DE" altLang="de-DE" sz="1400" b="1" i="0" u="none" strike="noStrike" cap="none" normalizeH="0" baseline="0" dirty="0">
                <a:ln>
                  <a:noFill/>
                </a:ln>
                <a:solidFill>
                  <a:schemeClr val="tx1"/>
                </a:solidFill>
                <a:effectLst/>
                <a:latin typeface="Arial" panose="020B0604020202020204" pitchFamily="34" charset="0"/>
              </a:rPr>
              <a:t>larger </a:t>
            </a:r>
            <a:r>
              <a:rPr kumimoji="0" lang="de-DE" altLang="de-DE" sz="1400" b="1" i="0" u="none" strike="noStrike" cap="none" normalizeH="0" baseline="0" dirty="0" err="1">
                <a:ln>
                  <a:noFill/>
                </a:ln>
                <a:solidFill>
                  <a:schemeClr val="tx1"/>
                </a:solidFill>
                <a:effectLst/>
                <a:latin typeface="Arial" panose="020B0604020202020204" pitchFamily="34" charset="0"/>
              </a:rPr>
              <a:t>deformation</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gradients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the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ground</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is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moving</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more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abruptly</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over</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short</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distances</a:t>
            </a:r>
            <a:r>
              <a:rPr kumimoji="0" lang="de-DE" altLang="de-DE"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tabLst/>
            </a:pPr>
            <a:r>
              <a:rPr kumimoji="0" lang="de-DE" altLang="de-DE" sz="1400" b="1" i="0" u="none" strike="noStrike" cap="none" normalizeH="0" baseline="0" dirty="0" err="1">
                <a:ln>
                  <a:noFill/>
                </a:ln>
                <a:solidFill>
                  <a:schemeClr val="tx1"/>
                </a:solidFill>
                <a:effectLst/>
                <a:latin typeface="Arial" panose="020B0604020202020204" pitchFamily="34" charset="0"/>
              </a:rPr>
              <a:t>Widely</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spaced</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fringes</a:t>
            </a:r>
            <a:r>
              <a:rPr kumimoji="0" lang="de-DE" altLang="de-DE" sz="1400" b="0" i="0" u="none" strike="noStrike" cap="none" normalizeH="0" baseline="0" dirty="0">
                <a:ln>
                  <a:noFill/>
                </a:ln>
                <a:solidFill>
                  <a:schemeClr val="tx1"/>
                </a:solidFill>
                <a:effectLst/>
                <a:latin typeface="Arial" panose="020B0604020202020204" pitchFamily="34" charset="0"/>
              </a:rPr>
              <a:t> → </a:t>
            </a:r>
            <a:r>
              <a:rPr kumimoji="0" lang="de-DE" altLang="de-DE" sz="1400" b="1" i="0" u="none" strike="noStrike" cap="none" normalizeH="0" baseline="0" dirty="0" err="1">
                <a:ln>
                  <a:noFill/>
                </a:ln>
                <a:solidFill>
                  <a:schemeClr val="tx1"/>
                </a:solidFill>
                <a:effectLst/>
                <a:latin typeface="Arial" panose="020B0604020202020204" pitchFamily="34" charset="0"/>
              </a:rPr>
              <a:t>smaller</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deformation</a:t>
            </a:r>
            <a:r>
              <a:rPr kumimoji="0" lang="de-DE" altLang="de-DE" sz="1400" b="1" i="0" u="none" strike="noStrike" cap="none" normalizeH="0" baseline="0" dirty="0">
                <a:ln>
                  <a:noFill/>
                </a:ln>
                <a:solidFill>
                  <a:schemeClr val="tx1"/>
                </a:solidFill>
                <a:effectLst/>
                <a:latin typeface="Arial" panose="020B0604020202020204" pitchFamily="34" charset="0"/>
              </a:rPr>
              <a:t> </a:t>
            </a:r>
            <a:r>
              <a:rPr kumimoji="0" lang="de-DE" altLang="de-DE" sz="1400" b="1" i="0" u="none" strike="noStrike" cap="none" normalizeH="0" baseline="0" dirty="0" err="1">
                <a:ln>
                  <a:noFill/>
                </a:ln>
                <a:solidFill>
                  <a:schemeClr val="tx1"/>
                </a:solidFill>
                <a:effectLst/>
                <a:latin typeface="Arial" panose="020B0604020202020204" pitchFamily="34" charset="0"/>
              </a:rPr>
              <a:t>gradients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the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ground</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is</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moving</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more</a:t>
            </a:r>
            <a:r>
              <a:rPr kumimoji="0" lang="de-DE" altLang="de-DE" sz="1400" b="0" i="0" u="none" strike="noStrike" cap="none" normalizeH="0" baseline="0" dirty="0">
                <a:ln>
                  <a:noFill/>
                </a:ln>
                <a:solidFill>
                  <a:schemeClr val="tx1"/>
                </a:solidFill>
                <a:effectLst/>
                <a:latin typeface="Arial" panose="020B0604020202020204" pitchFamily="34" charset="0"/>
              </a:rPr>
              <a:t> </a:t>
            </a:r>
            <a:r>
              <a:rPr kumimoji="0" lang="de-DE" altLang="de-DE" sz="1400" b="0" i="0" u="none" strike="noStrike" cap="none" normalizeH="0" baseline="0" dirty="0" err="1">
                <a:ln>
                  <a:noFill/>
                </a:ln>
                <a:solidFill>
                  <a:schemeClr val="tx1"/>
                </a:solidFill>
                <a:effectLst/>
                <a:latin typeface="Arial" panose="020B0604020202020204" pitchFamily="34" charset="0"/>
              </a:rPr>
              <a:t>smoothly</a:t>
            </a:r>
            <a:r>
              <a:rPr kumimoji="0" lang="de-DE" altLang="de-DE" sz="1400" b="0" i="0" u="none" strike="noStrike" cap="none" normalizeH="0" baseline="0" dirty="0">
                <a:ln>
                  <a:noFill/>
                </a:ln>
                <a:solidFill>
                  <a:schemeClr val="tx1"/>
                </a:solidFill>
                <a:effectLst/>
                <a:latin typeface="Arial" panose="020B0604020202020204" pitchFamily="34" charset="0"/>
              </a:rPr>
              <a:t>).</a:t>
            </a:r>
          </a:p>
        </p:txBody>
      </p:sp>
      <p:sp>
        <p:nvSpPr>
          <p:cNvPr id="12" name="TextBox 11">
            <a:extLst>
              <a:ext uri="{FF2B5EF4-FFF2-40B4-BE49-F238E27FC236}">
                <a16:creationId xmlns:a16="http://schemas.microsoft.com/office/drawing/2014/main" id="{21640714-A51D-9D9E-8CB0-EEE4273876E9}"/>
              </a:ext>
            </a:extLst>
          </p:cNvPr>
          <p:cNvSpPr txBox="1"/>
          <p:nvPr/>
        </p:nvSpPr>
        <p:spPr>
          <a:xfrm>
            <a:off x="838200" y="5238518"/>
            <a:ext cx="5672546" cy="400110"/>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Geocoded Gorkha earthquake interferogram mapped in QGIS. The interferogram is used measure and map ground deformation with very high precision (Flores et al., 2019).</a:t>
            </a:r>
            <a:endParaRPr lang="de-CH" sz="1000" dirty="0"/>
          </a:p>
        </p:txBody>
      </p:sp>
    </p:spTree>
    <p:extLst>
      <p:ext uri="{BB962C8B-B14F-4D97-AF65-F5344CB8AC3E}">
        <p14:creationId xmlns:p14="http://schemas.microsoft.com/office/powerpoint/2010/main" val="31669823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535" name="Rectangle 2253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2530" name="Picture 2" descr="Blatten: Flood threatens Swiss valley after 'millennium event'">
            <a:extLst>
              <a:ext uri="{FF2B5EF4-FFF2-40B4-BE49-F238E27FC236}">
                <a16:creationId xmlns:a16="http://schemas.microsoft.com/office/drawing/2014/main" id="{34EFF358-9FC4-609B-871B-E5BB69A03B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9"/>
          <a:stretch>
            <a:fillRect/>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330261C-FEAF-A5DB-66C0-C29E667B21FC}"/>
              </a:ext>
            </a:extLst>
          </p:cNvPr>
          <p:cNvSpPr txBox="1"/>
          <p:nvPr/>
        </p:nvSpPr>
        <p:spPr>
          <a:xfrm>
            <a:off x="284553" y="5813363"/>
            <a:ext cx="11907447" cy="923330"/>
          </a:xfrm>
          <a:prstGeom prst="rect">
            <a:avLst/>
          </a:prstGeom>
          <a:noFill/>
        </p:spPr>
        <p:txBody>
          <a:bodyPr wrap="square">
            <a:spAutoFit/>
          </a:bodyPr>
          <a:lstStyle/>
          <a:p>
            <a:r>
              <a:rPr lang="de-DE" sz="5400" dirty="0" err="1">
                <a:solidFill>
                  <a:schemeClr val="bg1"/>
                </a:solidFill>
              </a:rPr>
              <a:t>InSAR</a:t>
            </a:r>
            <a:r>
              <a:rPr lang="de-DE" sz="5400" dirty="0">
                <a:solidFill>
                  <a:schemeClr val="bg1"/>
                </a:solidFill>
              </a:rPr>
              <a:t> Use Case: Blatten, Lötschental</a:t>
            </a:r>
            <a:endParaRPr lang="de-CH" sz="5400" dirty="0">
              <a:solidFill>
                <a:schemeClr val="bg1"/>
              </a:solidFill>
            </a:endParaRPr>
          </a:p>
        </p:txBody>
      </p:sp>
    </p:spTree>
    <p:extLst>
      <p:ext uri="{BB962C8B-B14F-4D97-AF65-F5344CB8AC3E}">
        <p14:creationId xmlns:p14="http://schemas.microsoft.com/office/powerpoint/2010/main" val="1635969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1207506101" descr="Ein Bild, das Text, Screenshot, Karte, Grafikdesign enthält.&#10;&#10;KI-generierte Inhalte können fehlerhaft sein.">
            <a:extLst>
              <a:ext uri="{FF2B5EF4-FFF2-40B4-BE49-F238E27FC236}">
                <a16:creationId xmlns:a16="http://schemas.microsoft.com/office/drawing/2014/main" id="{689248A7-8CC0-20B5-F83A-82521669C486}"/>
              </a:ext>
            </a:extLst>
          </p:cNvPr>
          <p:cNvPicPr>
            <a:picLocks noChangeAspect="1"/>
          </p:cNvPicPr>
          <p:nvPr/>
        </p:nvPicPr>
        <p:blipFill>
          <a:blip r:embed="rId2"/>
          <a:stretch>
            <a:fillRect/>
          </a:stretch>
        </p:blipFill>
        <p:spPr>
          <a:xfrm>
            <a:off x="0" y="0"/>
            <a:ext cx="12192000" cy="6728764"/>
          </a:xfrm>
          <a:prstGeom prst="rect">
            <a:avLst/>
          </a:prstGeom>
        </p:spPr>
      </p:pic>
      <p:sp>
        <p:nvSpPr>
          <p:cNvPr id="8" name="TextBox 7">
            <a:extLst>
              <a:ext uri="{FF2B5EF4-FFF2-40B4-BE49-F238E27FC236}">
                <a16:creationId xmlns:a16="http://schemas.microsoft.com/office/drawing/2014/main" id="{B123E078-F73F-6EC9-1701-136AB8264E3C}"/>
              </a:ext>
            </a:extLst>
          </p:cNvPr>
          <p:cNvSpPr txBox="1"/>
          <p:nvPr/>
        </p:nvSpPr>
        <p:spPr>
          <a:xfrm>
            <a:off x="258945" y="6390210"/>
            <a:ext cx="9847896" cy="338554"/>
          </a:xfrm>
          <a:prstGeom prst="rect">
            <a:avLst/>
          </a:prstGeom>
          <a:noFill/>
        </p:spPr>
        <p:txBody>
          <a:bodyPr wrap="square">
            <a:spAutoFit/>
          </a:bodyPr>
          <a:lstStyle/>
          <a:p>
            <a:pPr algn="just">
              <a:spcAft>
                <a:spcPts val="1000"/>
              </a:spcAft>
              <a:buNone/>
            </a:pPr>
            <a:r>
              <a:rPr lang="en-US" sz="1600" i="1" dirty="0">
                <a:solidFill>
                  <a:srgbClr val="0E2841"/>
                </a:solidFill>
                <a:effectLst/>
                <a:latin typeface="Calibri" panose="020F0502020204030204" pitchFamily="34" charset="0"/>
                <a:ea typeface="Aptos" panose="020B0004020202020204" pitchFamily="34" charset="0"/>
              </a:rPr>
              <a:t>From the real world </a:t>
            </a:r>
            <a:r>
              <a:rPr lang="en-US" sz="1600" i="1" dirty="0">
                <a:solidFill>
                  <a:srgbClr val="0E2841"/>
                </a:solidFill>
                <a:latin typeface="Calibri" panose="020F0502020204030204" pitchFamily="34" charset="0"/>
                <a:ea typeface="Aptos" panose="020B0004020202020204" pitchFamily="34" charset="0"/>
              </a:rPr>
              <a:t> to sensor data</a:t>
            </a:r>
            <a:r>
              <a:rPr lang="en-US" sz="1600" i="1" dirty="0">
                <a:solidFill>
                  <a:srgbClr val="0E2841"/>
                </a:solidFill>
                <a:effectLst/>
                <a:latin typeface="Calibri" panose="020F0502020204030204" pitchFamily="34" charset="0"/>
                <a:ea typeface="Aptos" panose="020B0004020202020204" pitchFamily="34" charset="0"/>
              </a:rPr>
              <a:t> to scene reconstruction. Image from UNIGIS Salzburg based on (Blaschke, 2010)</a:t>
            </a:r>
            <a:endParaRPr lang="de-CH" sz="1600" i="1" dirty="0">
              <a:solidFill>
                <a:srgbClr val="0E2841"/>
              </a:solidFill>
              <a:effectLst/>
              <a:latin typeface="Calibri" panose="020F0502020204030204" pitchFamily="34" charset="0"/>
              <a:ea typeface="Aptos" panose="020B0004020202020204" pitchFamily="34" charset="0"/>
            </a:endParaRPr>
          </a:p>
        </p:txBody>
      </p:sp>
    </p:spTree>
    <p:extLst>
      <p:ext uri="{BB962C8B-B14F-4D97-AF65-F5344CB8AC3E}">
        <p14:creationId xmlns:p14="http://schemas.microsoft.com/office/powerpoint/2010/main" val="10630084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8DE74-C56B-849E-FDB5-BA9B84BCD24E}"/>
              </a:ext>
            </a:extLst>
          </p:cNvPr>
          <p:cNvSpPr>
            <a:spLocks noGrp="1"/>
          </p:cNvSpPr>
          <p:nvPr>
            <p:ph type="title"/>
          </p:nvPr>
        </p:nvSpPr>
        <p:spPr>
          <a:xfrm>
            <a:off x="6727370" y="365125"/>
            <a:ext cx="4626429" cy="1325563"/>
          </a:xfrm>
        </p:spPr>
        <p:txBody>
          <a:bodyPr>
            <a:normAutofit fontScale="90000"/>
          </a:bodyPr>
          <a:lstStyle/>
          <a:p>
            <a:r>
              <a:rPr lang="de-DE" dirty="0" err="1"/>
              <a:t>InSAR</a:t>
            </a:r>
            <a:r>
              <a:rPr lang="de-DE" dirty="0"/>
              <a:t> Use Case: Blatten, Lötschental</a:t>
            </a:r>
            <a:endParaRPr lang="de-CH" dirty="0"/>
          </a:p>
        </p:txBody>
      </p:sp>
      <p:sp>
        <p:nvSpPr>
          <p:cNvPr id="3" name="Content Placeholder 2">
            <a:extLst>
              <a:ext uri="{FF2B5EF4-FFF2-40B4-BE49-F238E27FC236}">
                <a16:creationId xmlns:a16="http://schemas.microsoft.com/office/drawing/2014/main" id="{62305E10-4E20-46B7-2816-BC3B50225F74}"/>
              </a:ext>
            </a:extLst>
          </p:cNvPr>
          <p:cNvSpPr>
            <a:spLocks noGrp="1"/>
          </p:cNvSpPr>
          <p:nvPr>
            <p:ph idx="1"/>
          </p:nvPr>
        </p:nvSpPr>
        <p:spPr>
          <a:xfrm>
            <a:off x="6727370" y="1825625"/>
            <a:ext cx="4626430" cy="4351338"/>
          </a:xfrm>
        </p:spPr>
        <p:txBody>
          <a:bodyPr>
            <a:normAutofit fontScale="70000" lnSpcReduction="20000"/>
          </a:bodyPr>
          <a:lstStyle/>
          <a:p>
            <a:r>
              <a:rPr lang="en-US" dirty="0"/>
              <a:t>Surface velocity in the satellite’s Line-of-Sight (</a:t>
            </a:r>
            <a:r>
              <a:rPr lang="en-US" dirty="0" err="1"/>
              <a:t>LoS</a:t>
            </a:r>
            <a:r>
              <a:rPr lang="en-US" dirty="0"/>
              <a:t>) over the Birch Glacier and Kleines </a:t>
            </a:r>
            <a:r>
              <a:rPr lang="en-US" dirty="0" err="1"/>
              <a:t>Nesthorn</a:t>
            </a:r>
            <a:r>
              <a:rPr lang="en-US" dirty="0"/>
              <a:t>, derived from selected L-band interferograms spanning from 2016 to 2024. </a:t>
            </a:r>
          </a:p>
          <a:p>
            <a:r>
              <a:rPr lang="en-US" dirty="0"/>
              <a:t>(a) ALOS 2 PLASAR2 data T096D-F2-5</a:t>
            </a:r>
          </a:p>
          <a:p>
            <a:r>
              <a:rPr lang="en-US" dirty="0"/>
              <a:t>(b-d) SAOCOM-1 S4-T213. Images are acquired in descending orbit, right looking mode (see arrows in panel b for reference). </a:t>
            </a:r>
          </a:p>
          <a:p>
            <a:r>
              <a:rPr lang="en-US" dirty="0"/>
              <a:t>Velocities range from &lt;15 cm/year (yellow) to &gt;150 cm/year (purple). </a:t>
            </a:r>
          </a:p>
          <a:p>
            <a:r>
              <a:rPr lang="en-US" dirty="0"/>
              <a:t>The interferograms reveal increasing velocities in the years before the 2025 rock/ice avalanche occurred.</a:t>
            </a:r>
            <a:endParaRPr lang="de-CH" dirty="0"/>
          </a:p>
        </p:txBody>
      </p:sp>
      <p:pic>
        <p:nvPicPr>
          <p:cNvPr id="21506" name="Picture 2">
            <a:extLst>
              <a:ext uri="{FF2B5EF4-FFF2-40B4-BE49-F238E27FC236}">
                <a16:creationId xmlns:a16="http://schemas.microsoft.com/office/drawing/2014/main" id="{D302229D-A9D4-C9E7-0E1B-2A7AB25D33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48" y="365125"/>
            <a:ext cx="5705475" cy="5410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26347C29-397C-3DE6-4C3F-2DB43BBE19D6}"/>
              </a:ext>
            </a:extLst>
          </p:cNvPr>
          <p:cNvSpPr txBox="1"/>
          <p:nvPr/>
        </p:nvSpPr>
        <p:spPr>
          <a:xfrm>
            <a:off x="685797" y="5775325"/>
            <a:ext cx="5845632" cy="400110"/>
          </a:xfrm>
          <a:prstGeom prst="rect">
            <a:avLst/>
          </a:prstGeom>
          <a:noFill/>
        </p:spPr>
        <p:txBody>
          <a:bodyPr wrap="square">
            <a:spAutoFit/>
          </a:bodyPr>
          <a:lstStyle/>
          <a:p>
            <a:r>
              <a:rPr lang="de-CH" sz="1000" dirty="0"/>
              <a:t>https://eo4society.esa.int/2025/08/08/satellite-radars-reveal-early-signs-of-slope-instability-years-before-blatten-rock-ice-avalanche/</a:t>
            </a:r>
          </a:p>
        </p:txBody>
      </p:sp>
    </p:spTree>
    <p:extLst>
      <p:ext uri="{BB962C8B-B14F-4D97-AF65-F5344CB8AC3E}">
        <p14:creationId xmlns:p14="http://schemas.microsoft.com/office/powerpoint/2010/main" val="327093133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3DFE7-AD88-7AFA-9E66-DF570CD4079F}"/>
              </a:ext>
            </a:extLst>
          </p:cNvPr>
          <p:cNvSpPr>
            <a:spLocks noGrp="1"/>
          </p:cNvSpPr>
          <p:nvPr>
            <p:ph type="title"/>
          </p:nvPr>
        </p:nvSpPr>
        <p:spPr/>
        <p:txBody>
          <a:bodyPr/>
          <a:lstStyle/>
          <a:p>
            <a:r>
              <a:rPr lang="de-DE" dirty="0" err="1"/>
              <a:t>Polarimetric</a:t>
            </a:r>
            <a:r>
              <a:rPr lang="de-DE" dirty="0"/>
              <a:t> SAR</a:t>
            </a:r>
            <a:endParaRPr lang="de-CH" dirty="0"/>
          </a:p>
        </p:txBody>
      </p:sp>
      <p:sp>
        <p:nvSpPr>
          <p:cNvPr id="3" name="Content Placeholder 2">
            <a:extLst>
              <a:ext uri="{FF2B5EF4-FFF2-40B4-BE49-F238E27FC236}">
                <a16:creationId xmlns:a16="http://schemas.microsoft.com/office/drawing/2014/main" id="{9F8F9E14-A586-ADDE-7A2E-61E67D116109}"/>
              </a:ext>
            </a:extLst>
          </p:cNvPr>
          <p:cNvSpPr>
            <a:spLocks noGrp="1"/>
          </p:cNvSpPr>
          <p:nvPr>
            <p:ph idx="1"/>
          </p:nvPr>
        </p:nvSpPr>
        <p:spPr/>
        <p:txBody>
          <a:bodyPr>
            <a:normAutofit/>
          </a:bodyPr>
          <a:lstStyle/>
          <a:p>
            <a:endParaRPr lang="de-CH" dirty="0"/>
          </a:p>
          <a:p>
            <a:r>
              <a:rPr lang="de-CH" dirty="0" err="1"/>
              <a:t>Polarimetric</a:t>
            </a:r>
            <a:r>
              <a:rPr lang="de-CH" dirty="0"/>
              <a:t> SAR </a:t>
            </a:r>
            <a:r>
              <a:rPr lang="de-CH" dirty="0" err="1"/>
              <a:t>enables</a:t>
            </a:r>
            <a:r>
              <a:rPr lang="de-CH" dirty="0"/>
              <a:t> </a:t>
            </a:r>
            <a:r>
              <a:rPr lang="de-CH" dirty="0" err="1"/>
              <a:t>scattering</a:t>
            </a:r>
            <a:r>
              <a:rPr lang="de-CH" dirty="0"/>
              <a:t> </a:t>
            </a:r>
            <a:r>
              <a:rPr lang="de-CH" dirty="0" err="1"/>
              <a:t>decomposition</a:t>
            </a:r>
            <a:r>
              <a:rPr lang="de-CH" dirty="0"/>
              <a:t>:</a:t>
            </a:r>
          </a:p>
          <a:p>
            <a:r>
              <a:rPr lang="de-CH" dirty="0"/>
              <a:t>Freeman–</a:t>
            </a:r>
            <a:r>
              <a:rPr lang="de-CH" dirty="0" err="1"/>
              <a:t>Durden</a:t>
            </a:r>
            <a:r>
              <a:rPr lang="de-CH" dirty="0"/>
              <a:t> </a:t>
            </a:r>
            <a:r>
              <a:rPr lang="de-CH" dirty="0" err="1"/>
              <a:t>model</a:t>
            </a:r>
            <a:r>
              <a:rPr lang="de-CH" dirty="0"/>
              <a:t> → separates </a:t>
            </a:r>
            <a:r>
              <a:rPr lang="de-CH" dirty="0" err="1"/>
              <a:t>surface</a:t>
            </a:r>
            <a:r>
              <a:rPr lang="de-CH" dirty="0"/>
              <a:t>, double-bounce, </a:t>
            </a:r>
            <a:r>
              <a:rPr lang="de-CH" dirty="0" err="1"/>
              <a:t>volume</a:t>
            </a:r>
            <a:r>
              <a:rPr lang="de-CH" dirty="0"/>
              <a:t> </a:t>
            </a:r>
            <a:r>
              <a:rPr lang="de-CH" dirty="0" err="1"/>
              <a:t>scattering</a:t>
            </a:r>
            <a:endParaRPr lang="de-CH" dirty="0"/>
          </a:p>
          <a:p>
            <a:r>
              <a:rPr lang="de-CH" dirty="0"/>
              <a:t>Yamaguchi </a:t>
            </a:r>
            <a:r>
              <a:rPr lang="de-CH" dirty="0" err="1"/>
              <a:t>model</a:t>
            </a:r>
            <a:r>
              <a:rPr lang="de-CH" dirty="0"/>
              <a:t> → </a:t>
            </a:r>
            <a:r>
              <a:rPr lang="de-CH" dirty="0" err="1"/>
              <a:t>adds</a:t>
            </a:r>
            <a:r>
              <a:rPr lang="de-CH" dirty="0"/>
              <a:t> </a:t>
            </a:r>
            <a:r>
              <a:rPr lang="de-CH" dirty="0" err="1"/>
              <a:t>helix</a:t>
            </a:r>
            <a:r>
              <a:rPr lang="de-CH" dirty="0"/>
              <a:t> </a:t>
            </a:r>
            <a:r>
              <a:rPr lang="de-CH" dirty="0" err="1"/>
              <a:t>scattering</a:t>
            </a:r>
            <a:r>
              <a:rPr lang="de-CH" dirty="0"/>
              <a:t> </a:t>
            </a:r>
            <a:r>
              <a:rPr lang="de-CH" dirty="0" err="1"/>
              <a:t>for</a:t>
            </a:r>
            <a:r>
              <a:rPr lang="de-CH" dirty="0"/>
              <a:t> </a:t>
            </a:r>
            <a:r>
              <a:rPr lang="de-CH" dirty="0" err="1"/>
              <a:t>more</a:t>
            </a:r>
            <a:r>
              <a:rPr lang="de-CH" dirty="0"/>
              <a:t> </a:t>
            </a:r>
            <a:r>
              <a:rPr lang="de-CH" dirty="0" err="1"/>
              <a:t>detailed</a:t>
            </a:r>
            <a:r>
              <a:rPr lang="de-CH" dirty="0"/>
              <a:t> </a:t>
            </a:r>
            <a:r>
              <a:rPr lang="de-CH" dirty="0" err="1"/>
              <a:t>classification</a:t>
            </a:r>
            <a:endParaRPr lang="de-CH" dirty="0"/>
          </a:p>
          <a:p>
            <a:r>
              <a:rPr lang="de-CH" dirty="0"/>
              <a:t>These </a:t>
            </a:r>
            <a:r>
              <a:rPr lang="de-CH" dirty="0" err="1"/>
              <a:t>approaches</a:t>
            </a:r>
            <a:r>
              <a:rPr lang="de-CH" dirty="0"/>
              <a:t> </a:t>
            </a:r>
            <a:r>
              <a:rPr lang="de-CH" dirty="0" err="1"/>
              <a:t>extend</a:t>
            </a:r>
            <a:r>
              <a:rPr lang="de-CH" dirty="0"/>
              <a:t> SAR </a:t>
            </a:r>
            <a:r>
              <a:rPr lang="de-CH" dirty="0" err="1"/>
              <a:t>beyond</a:t>
            </a:r>
            <a:r>
              <a:rPr lang="de-CH" dirty="0"/>
              <a:t> </a:t>
            </a:r>
            <a:r>
              <a:rPr lang="de-CH" dirty="0" err="1"/>
              <a:t>optical</a:t>
            </a:r>
            <a:r>
              <a:rPr lang="de-CH" dirty="0"/>
              <a:t> </a:t>
            </a:r>
            <a:r>
              <a:rPr lang="de-CH" dirty="0" err="1"/>
              <a:t>capabilities</a:t>
            </a:r>
            <a:r>
              <a:rPr lang="de-CH" dirty="0"/>
              <a:t>, </a:t>
            </a:r>
            <a:r>
              <a:rPr lang="de-CH" dirty="0" err="1"/>
              <a:t>providing</a:t>
            </a:r>
            <a:r>
              <a:rPr lang="de-CH" dirty="0"/>
              <a:t> </a:t>
            </a:r>
            <a:r>
              <a:rPr lang="de-CH" dirty="0" err="1"/>
              <a:t>insights</a:t>
            </a:r>
            <a:r>
              <a:rPr lang="de-CH" dirty="0"/>
              <a:t> </a:t>
            </a:r>
            <a:r>
              <a:rPr lang="de-CH" dirty="0" err="1"/>
              <a:t>into</a:t>
            </a:r>
            <a:r>
              <a:rPr lang="de-CH" dirty="0"/>
              <a:t> </a:t>
            </a:r>
            <a:r>
              <a:rPr lang="de-CH" dirty="0" err="1"/>
              <a:t>vegetation</a:t>
            </a:r>
            <a:r>
              <a:rPr lang="de-CH" dirty="0"/>
              <a:t> </a:t>
            </a:r>
            <a:r>
              <a:rPr lang="de-CH" dirty="0" err="1"/>
              <a:t>structure</a:t>
            </a:r>
            <a:r>
              <a:rPr lang="de-CH" dirty="0"/>
              <a:t>, </a:t>
            </a:r>
            <a:r>
              <a:rPr lang="de-CH" dirty="0" err="1"/>
              <a:t>soil</a:t>
            </a:r>
            <a:r>
              <a:rPr lang="de-CH" dirty="0"/>
              <a:t> </a:t>
            </a:r>
            <a:r>
              <a:rPr lang="de-CH" dirty="0" err="1"/>
              <a:t>conditions</a:t>
            </a:r>
            <a:r>
              <a:rPr lang="de-CH" dirty="0"/>
              <a:t>, and urban </a:t>
            </a:r>
            <a:r>
              <a:rPr lang="de-CH" dirty="0" err="1"/>
              <a:t>environments</a:t>
            </a:r>
            <a:endParaRPr lang="de-CH" dirty="0"/>
          </a:p>
          <a:p>
            <a:pPr marL="0" indent="0">
              <a:buNone/>
            </a:pPr>
            <a:endParaRPr lang="de-CH" dirty="0"/>
          </a:p>
        </p:txBody>
      </p:sp>
    </p:spTree>
    <p:extLst>
      <p:ext uri="{BB962C8B-B14F-4D97-AF65-F5344CB8AC3E}">
        <p14:creationId xmlns:p14="http://schemas.microsoft.com/office/powerpoint/2010/main" val="37536721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96391-AD81-CC8B-B46E-9A8203D47061}"/>
              </a:ext>
            </a:extLst>
          </p:cNvPr>
          <p:cNvSpPr>
            <a:spLocks noGrp="1"/>
          </p:cNvSpPr>
          <p:nvPr>
            <p:ph type="title"/>
          </p:nvPr>
        </p:nvSpPr>
        <p:spPr/>
        <p:txBody>
          <a:bodyPr/>
          <a:lstStyle/>
          <a:p>
            <a:r>
              <a:rPr lang="de-DE" dirty="0" err="1"/>
              <a:t>Coherence</a:t>
            </a:r>
            <a:r>
              <a:rPr lang="de-DE" dirty="0"/>
              <a:t> Analysis</a:t>
            </a:r>
            <a:endParaRPr lang="de-CH" dirty="0"/>
          </a:p>
        </p:txBody>
      </p:sp>
      <p:sp>
        <p:nvSpPr>
          <p:cNvPr id="3" name="Content Placeholder 2">
            <a:extLst>
              <a:ext uri="{FF2B5EF4-FFF2-40B4-BE49-F238E27FC236}">
                <a16:creationId xmlns:a16="http://schemas.microsoft.com/office/drawing/2014/main" id="{1BC7DB2D-AF47-F1E2-A530-DC3DAB246E56}"/>
              </a:ext>
            </a:extLst>
          </p:cNvPr>
          <p:cNvSpPr>
            <a:spLocks noGrp="1"/>
          </p:cNvSpPr>
          <p:nvPr>
            <p:ph idx="1"/>
          </p:nvPr>
        </p:nvSpPr>
        <p:spPr/>
        <p:txBody>
          <a:bodyPr/>
          <a:lstStyle/>
          <a:p>
            <a:r>
              <a:rPr lang="de-CH" dirty="0" err="1"/>
              <a:t>Coherence</a:t>
            </a:r>
            <a:r>
              <a:rPr lang="de-CH" dirty="0"/>
              <a:t> </a:t>
            </a:r>
            <a:r>
              <a:rPr lang="de-CH" dirty="0" err="1"/>
              <a:t>analysis</a:t>
            </a:r>
            <a:r>
              <a:rPr lang="de-CH" dirty="0"/>
              <a:t> </a:t>
            </a:r>
            <a:r>
              <a:rPr lang="de-CH" dirty="0" err="1"/>
              <a:t>quantifies</a:t>
            </a:r>
            <a:r>
              <a:rPr lang="de-CH" dirty="0"/>
              <a:t> </a:t>
            </a:r>
            <a:r>
              <a:rPr lang="de-CH" dirty="0" err="1"/>
              <a:t>correlation</a:t>
            </a:r>
            <a:r>
              <a:rPr lang="de-CH" dirty="0"/>
              <a:t> </a:t>
            </a:r>
            <a:r>
              <a:rPr lang="de-CH" dirty="0" err="1"/>
              <a:t>between</a:t>
            </a:r>
            <a:r>
              <a:rPr lang="de-CH" dirty="0"/>
              <a:t> </a:t>
            </a:r>
            <a:r>
              <a:rPr lang="de-CH" dirty="0" err="1"/>
              <a:t>acquisitions</a:t>
            </a:r>
            <a:r>
              <a:rPr lang="de-CH" dirty="0"/>
              <a:t>; </a:t>
            </a:r>
            <a:r>
              <a:rPr lang="de-CH" dirty="0" err="1"/>
              <a:t>loss</a:t>
            </a:r>
            <a:r>
              <a:rPr lang="de-CH" dirty="0"/>
              <a:t> </a:t>
            </a:r>
            <a:r>
              <a:rPr lang="de-CH" dirty="0" err="1"/>
              <a:t>of</a:t>
            </a:r>
            <a:r>
              <a:rPr lang="de-CH" dirty="0"/>
              <a:t> </a:t>
            </a:r>
            <a:r>
              <a:rPr lang="de-CH" dirty="0" err="1"/>
              <a:t>coherence</a:t>
            </a:r>
            <a:r>
              <a:rPr lang="de-CH" dirty="0"/>
              <a:t> </a:t>
            </a:r>
            <a:r>
              <a:rPr lang="de-CH" dirty="0" err="1"/>
              <a:t>signals</a:t>
            </a:r>
            <a:r>
              <a:rPr lang="de-CH" dirty="0"/>
              <a:t> </a:t>
            </a:r>
            <a:r>
              <a:rPr lang="de-CH" dirty="0" err="1"/>
              <a:t>change</a:t>
            </a:r>
            <a:r>
              <a:rPr lang="de-CH" dirty="0"/>
              <a:t> (</a:t>
            </a:r>
            <a:r>
              <a:rPr lang="de-CH" dirty="0" err="1"/>
              <a:t>building</a:t>
            </a:r>
            <a:r>
              <a:rPr lang="de-CH" dirty="0"/>
              <a:t> </a:t>
            </a:r>
            <a:r>
              <a:rPr lang="de-CH" dirty="0" err="1"/>
              <a:t>collapse</a:t>
            </a:r>
            <a:r>
              <a:rPr lang="de-CH" dirty="0"/>
              <a:t>, </a:t>
            </a:r>
            <a:r>
              <a:rPr lang="de-CH" dirty="0" err="1"/>
              <a:t>flooding</a:t>
            </a:r>
            <a:r>
              <a:rPr lang="de-CH" dirty="0"/>
              <a:t>, </a:t>
            </a:r>
            <a:r>
              <a:rPr lang="de-CH" dirty="0" err="1"/>
              <a:t>vegetation</a:t>
            </a:r>
            <a:r>
              <a:rPr lang="de-CH" dirty="0"/>
              <a:t> </a:t>
            </a:r>
            <a:r>
              <a:rPr lang="de-CH" dirty="0" err="1"/>
              <a:t>disturbance</a:t>
            </a:r>
            <a:r>
              <a:rPr lang="de-CH" dirty="0"/>
              <a:t>) → </a:t>
            </a:r>
            <a:r>
              <a:rPr lang="de-CH" dirty="0" err="1"/>
              <a:t>valuable</a:t>
            </a:r>
            <a:r>
              <a:rPr lang="de-CH" dirty="0"/>
              <a:t> </a:t>
            </a:r>
            <a:r>
              <a:rPr lang="de-CH" dirty="0" err="1"/>
              <a:t>for</a:t>
            </a:r>
            <a:r>
              <a:rPr lang="de-CH" dirty="0"/>
              <a:t> </a:t>
            </a:r>
            <a:r>
              <a:rPr lang="de-CH" dirty="0" err="1"/>
              <a:t>disaster</a:t>
            </a:r>
            <a:r>
              <a:rPr lang="de-CH" dirty="0"/>
              <a:t> </a:t>
            </a:r>
            <a:r>
              <a:rPr lang="de-CH" dirty="0" err="1"/>
              <a:t>monitoring</a:t>
            </a:r>
            <a:r>
              <a:rPr lang="de-CH" dirty="0"/>
              <a:t> and </a:t>
            </a:r>
            <a:r>
              <a:rPr lang="de-CH" dirty="0" err="1"/>
              <a:t>land</a:t>
            </a:r>
            <a:r>
              <a:rPr lang="de-CH" dirty="0"/>
              <a:t> </a:t>
            </a:r>
            <a:r>
              <a:rPr lang="de-CH" dirty="0" err="1"/>
              <a:t>cover</a:t>
            </a:r>
            <a:r>
              <a:rPr lang="de-CH" dirty="0"/>
              <a:t> </a:t>
            </a:r>
            <a:r>
              <a:rPr lang="de-CH" dirty="0" err="1"/>
              <a:t>studies</a:t>
            </a:r>
            <a:endParaRPr lang="de-CH" dirty="0"/>
          </a:p>
        </p:txBody>
      </p:sp>
    </p:spTree>
    <p:extLst>
      <p:ext uri="{BB962C8B-B14F-4D97-AF65-F5344CB8AC3E}">
        <p14:creationId xmlns:p14="http://schemas.microsoft.com/office/powerpoint/2010/main" val="4009878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77B4644-3257-33B2-16AE-E43A9CA2BBA8}"/>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50DE277-4FFF-0ADE-0C16-C258F7BD696B}"/>
              </a:ext>
            </a:extLst>
          </p:cNvPr>
          <p:cNvSpPr/>
          <p:nvPr/>
        </p:nvSpPr>
        <p:spPr>
          <a:xfrm>
            <a:off x="1" y="0"/>
            <a:ext cx="4637314" cy="6858000"/>
          </a:xfrm>
          <a:prstGeom prst="rect">
            <a:avLst/>
          </a:prstGeom>
          <a:solidFill>
            <a:srgbClr val="0F16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CH"/>
          </a:p>
        </p:txBody>
      </p:sp>
      <p:sp>
        <p:nvSpPr>
          <p:cNvPr id="27" name="Rectangle 26">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5" name="Rectangle 34">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C8A79D-A929-1DCD-0DEB-622DD90E3B11}"/>
              </a:ext>
            </a:extLst>
          </p:cNvPr>
          <p:cNvSpPr>
            <a:spLocks noGrp="1"/>
          </p:cNvSpPr>
          <p:nvPr>
            <p:ph type="title"/>
          </p:nvPr>
        </p:nvSpPr>
        <p:spPr>
          <a:xfrm>
            <a:off x="586478" y="1683756"/>
            <a:ext cx="3115265" cy="2396359"/>
          </a:xfrm>
        </p:spPr>
        <p:txBody>
          <a:bodyPr anchor="b">
            <a:normAutofit/>
          </a:bodyPr>
          <a:lstStyle/>
          <a:p>
            <a:pPr algn="r"/>
            <a:r>
              <a:rPr lang="de-DE" sz="4000">
                <a:solidFill>
                  <a:srgbClr val="FFFFFF"/>
                </a:solidFill>
              </a:rPr>
              <a:t>From Sensor Data to Information</a:t>
            </a:r>
            <a:endParaRPr lang="de-CH" sz="4000">
              <a:solidFill>
                <a:srgbClr val="FFFFFF"/>
              </a:solidFill>
            </a:endParaRPr>
          </a:p>
        </p:txBody>
      </p:sp>
      <p:graphicFrame>
        <p:nvGraphicFramePr>
          <p:cNvPr id="6" name="Rectangle 1">
            <a:extLst>
              <a:ext uri="{FF2B5EF4-FFF2-40B4-BE49-F238E27FC236}">
                <a16:creationId xmlns:a16="http://schemas.microsoft.com/office/drawing/2014/main" id="{A5C20450-986C-50C7-37BE-35A81D3F7F81}"/>
              </a:ext>
            </a:extLst>
          </p:cNvPr>
          <p:cNvGraphicFramePr>
            <a:graphicFrameLocks noGrp="1"/>
          </p:cNvGraphicFramePr>
          <p:nvPr>
            <p:ph idx="1"/>
            <p:extLst>
              <p:ext uri="{D42A27DB-BD31-4B8C-83A1-F6EECF244321}">
                <p14:modId xmlns:p14="http://schemas.microsoft.com/office/powerpoint/2010/main" val="3932546114"/>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0378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C52BE-44AE-A311-1922-105C2DAA8C9C}"/>
              </a:ext>
            </a:extLst>
          </p:cNvPr>
          <p:cNvSpPr>
            <a:spLocks noGrp="1"/>
          </p:cNvSpPr>
          <p:nvPr>
            <p:ph type="title"/>
          </p:nvPr>
        </p:nvSpPr>
        <p:spPr/>
        <p:txBody>
          <a:bodyPr/>
          <a:lstStyle/>
          <a:p>
            <a:pPr lvl="0"/>
            <a:r>
              <a:rPr lang="en-US" dirty="0"/>
              <a:t>Introduction to Remote Sensing </a:t>
            </a:r>
            <a:endParaRPr lang="de-CH" dirty="0"/>
          </a:p>
        </p:txBody>
      </p:sp>
      <p:pic>
        <p:nvPicPr>
          <p:cNvPr id="4" name="Grafik 5" descr="3 Theory of remote sensing of the earth Electromagnetic spectrum of energy radiations Remote sensing platforms with Sensors on board">
            <a:extLst>
              <a:ext uri="{FF2B5EF4-FFF2-40B4-BE49-F238E27FC236}">
                <a16:creationId xmlns:a16="http://schemas.microsoft.com/office/drawing/2014/main" id="{C320B638-C8D1-2376-F3E5-CF8C67363673}"/>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44046" y="1625374"/>
            <a:ext cx="5342937" cy="3708626"/>
          </a:xfrm>
          <a:prstGeom prst="rect">
            <a:avLst/>
          </a:prstGeom>
          <a:noFill/>
          <a:ln>
            <a:noFill/>
          </a:ln>
        </p:spPr>
      </p:pic>
      <p:sp>
        <p:nvSpPr>
          <p:cNvPr id="6" name="TextBox 5">
            <a:extLst>
              <a:ext uri="{FF2B5EF4-FFF2-40B4-BE49-F238E27FC236}">
                <a16:creationId xmlns:a16="http://schemas.microsoft.com/office/drawing/2014/main" id="{64490F36-0F41-B1A6-70B9-332FC993149C}"/>
              </a:ext>
            </a:extLst>
          </p:cNvPr>
          <p:cNvSpPr txBox="1"/>
          <p:nvPr/>
        </p:nvSpPr>
        <p:spPr>
          <a:xfrm>
            <a:off x="838200" y="5427507"/>
            <a:ext cx="6096000" cy="461665"/>
          </a:xfrm>
          <a:prstGeom prst="rect">
            <a:avLst/>
          </a:prstGeom>
          <a:noFill/>
        </p:spPr>
        <p:txBody>
          <a:bodyPr wrap="square">
            <a:spAutoFit/>
          </a:bodyPr>
          <a:lstStyle/>
          <a:p>
            <a:r>
              <a:rPr lang="en-US" sz="1200" kern="0" dirty="0">
                <a:effectLst/>
                <a:latin typeface="Calibri" panose="020F0502020204030204" pitchFamily="34" charset="0"/>
                <a:ea typeface="Aptos" panose="020B0004020202020204" pitchFamily="34" charset="0"/>
              </a:rPr>
              <a:t>Theory of remote sensing of the earth Electromagnetic spectrum of energy radiations</a:t>
            </a:r>
          </a:p>
          <a:p>
            <a:r>
              <a:rPr lang="en-US" sz="1200" kern="0" dirty="0">
                <a:effectLst/>
                <a:latin typeface="Calibri" panose="020F0502020204030204" pitchFamily="34" charset="0"/>
                <a:ea typeface="Aptos" panose="020B0004020202020204" pitchFamily="34" charset="0"/>
              </a:rPr>
              <a:t> Remote sensing platforms with Sensors on board </a:t>
            </a:r>
            <a:r>
              <a:rPr lang="en-US" sz="900" kern="0" dirty="0">
                <a:effectLst/>
                <a:latin typeface="Calibri" panose="020F0502020204030204" pitchFamily="34" charset="0"/>
                <a:ea typeface="Aptos" panose="020B0004020202020204" pitchFamily="34" charset="0"/>
              </a:rPr>
              <a:t>(</a:t>
            </a:r>
            <a:r>
              <a:rPr lang="en-US" sz="900" kern="0" dirty="0" err="1">
                <a:effectLst/>
                <a:latin typeface="Calibri" panose="020F0502020204030204" pitchFamily="34" charset="0"/>
                <a:ea typeface="Aptos" panose="020B0004020202020204" pitchFamily="34" charset="0"/>
              </a:rPr>
              <a:t>Omuto</a:t>
            </a:r>
            <a:r>
              <a:rPr lang="en-US" sz="900" kern="0" dirty="0">
                <a:effectLst/>
                <a:latin typeface="Calibri" panose="020F0502020204030204" pitchFamily="34" charset="0"/>
                <a:ea typeface="Aptos" panose="020B0004020202020204" pitchFamily="34" charset="0"/>
              </a:rPr>
              <a:t> et al., 2012)</a:t>
            </a:r>
            <a:endParaRPr lang="de-CH" sz="1200" dirty="0"/>
          </a:p>
        </p:txBody>
      </p:sp>
      <p:sp>
        <p:nvSpPr>
          <p:cNvPr id="12" name="TextBox 11">
            <a:extLst>
              <a:ext uri="{FF2B5EF4-FFF2-40B4-BE49-F238E27FC236}">
                <a16:creationId xmlns:a16="http://schemas.microsoft.com/office/drawing/2014/main" id="{EF4946E3-ADA5-BEA7-7F91-9DD67A093A79}"/>
              </a:ext>
            </a:extLst>
          </p:cNvPr>
          <p:cNvSpPr txBox="1"/>
          <p:nvPr/>
        </p:nvSpPr>
        <p:spPr>
          <a:xfrm>
            <a:off x="6770915" y="1690688"/>
            <a:ext cx="5061856" cy="3693319"/>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800" b="0" i="0" u="none" strike="noStrike" cap="none" normalizeH="0" baseline="0" dirty="0">
                <a:ln>
                  <a:noFill/>
                </a:ln>
                <a:solidFill>
                  <a:schemeClr val="tx1"/>
                </a:solidFill>
                <a:effectLst/>
                <a:latin typeface="Arial" panose="020B0604020202020204" pitchFamily="34" charset="0"/>
              </a:rPr>
              <a:t>Remote </a:t>
            </a:r>
            <a:r>
              <a:rPr kumimoji="0" lang="de-DE" altLang="de-DE" sz="1800" b="0" i="0" u="none" strike="noStrike" cap="none" normalizeH="0" baseline="0" dirty="0" err="1">
                <a:ln>
                  <a:noFill/>
                </a:ln>
                <a:solidFill>
                  <a:schemeClr val="tx1"/>
                </a:solidFill>
                <a:effectLst/>
                <a:latin typeface="Arial" panose="020B0604020202020204" pitchFamily="34" charset="0"/>
              </a:rPr>
              <a:t>sensing</a:t>
            </a:r>
            <a:r>
              <a:rPr kumimoji="0" lang="de-DE" altLang="de-DE" sz="1800" b="0" i="0" u="none" strike="noStrike" cap="none" normalizeH="0" baseline="0" dirty="0">
                <a:ln>
                  <a:noFill/>
                </a:ln>
                <a:solidFill>
                  <a:schemeClr val="tx1"/>
                </a:solidFill>
                <a:effectLst/>
                <a:latin typeface="Arial" panose="020B0604020202020204" pitchFamily="34" charset="0"/>
              </a:rPr>
              <a:t> = </a:t>
            </a:r>
            <a:r>
              <a:rPr kumimoji="0" lang="de-DE" altLang="de-DE" sz="1800" b="0" i="0" u="none" strike="noStrike" cap="none" normalizeH="0" baseline="0" dirty="0" err="1">
                <a:ln>
                  <a:noFill/>
                </a:ln>
                <a:solidFill>
                  <a:schemeClr val="tx1"/>
                </a:solidFill>
                <a:effectLst/>
                <a:latin typeface="Arial" panose="020B0604020202020204" pitchFamily="34" charset="0"/>
              </a:rPr>
              <a:t>acquisition</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of</a:t>
            </a:r>
            <a:r>
              <a:rPr kumimoji="0" lang="de-DE" altLang="de-DE" sz="1800" b="0" i="0" u="none" strike="noStrike" cap="none" normalizeH="0" baseline="0" dirty="0">
                <a:ln>
                  <a:noFill/>
                </a:ln>
                <a:solidFill>
                  <a:schemeClr val="tx1"/>
                </a:solidFill>
                <a:effectLst/>
                <a:latin typeface="Arial" panose="020B0604020202020204" pitchFamily="34" charset="0"/>
              </a:rPr>
              <a:t> Earth </a:t>
            </a:r>
            <a:r>
              <a:rPr kumimoji="0" lang="de-DE" altLang="de-DE" sz="1800" b="0" i="0" u="none" strike="noStrike" cap="none" normalizeH="0" baseline="0" dirty="0" err="1">
                <a:ln>
                  <a:noFill/>
                </a:ln>
                <a:solidFill>
                  <a:schemeClr val="tx1"/>
                </a:solidFill>
                <a:effectLst/>
                <a:latin typeface="Arial" panose="020B0604020202020204" pitchFamily="34" charset="0"/>
              </a:rPr>
              <a:t>surface</a:t>
            </a:r>
            <a:r>
              <a:rPr kumimoji="0" lang="de-DE" altLang="de-DE" sz="1800" b="0" i="0" u="none" strike="noStrike" cap="none" normalizeH="0" baseline="0" dirty="0">
                <a:ln>
                  <a:noFill/>
                </a:ln>
                <a:solidFill>
                  <a:schemeClr val="tx1"/>
                </a:solidFill>
                <a:effectLst/>
                <a:latin typeface="Arial" panose="020B0604020202020204" pitchFamily="34" charset="0"/>
              </a:rPr>
              <a:t>/</a:t>
            </a:r>
            <a:r>
              <a:rPr kumimoji="0" lang="de-DE" altLang="de-DE" sz="1800" b="0" i="0" u="none" strike="noStrike" cap="none" normalizeH="0" baseline="0" dirty="0" err="1">
                <a:ln>
                  <a:noFill/>
                </a:ln>
                <a:solidFill>
                  <a:schemeClr val="tx1"/>
                </a:solidFill>
                <a:effectLst/>
                <a:latin typeface="Arial" panose="020B0604020202020204" pitchFamily="34" charset="0"/>
              </a:rPr>
              <a:t>atmosphere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information</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without</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direct</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contact</a:t>
            </a:r>
            <a:br>
              <a:rPr kumimoji="0" lang="de-DE" altLang="de-DE" sz="1800" b="0" i="0" u="none" strike="noStrike" cap="none" normalizeH="0" baseline="0" dirty="0">
                <a:ln>
                  <a:noFill/>
                </a:ln>
                <a:solidFill>
                  <a:schemeClr val="tx1"/>
                </a:solidFill>
                <a:effectLst/>
                <a:latin typeface="Arial" panose="020B0604020202020204" pitchFamily="34" charset="0"/>
              </a:rPr>
            </a:br>
            <a:endParaRPr lang="de-DE" altLang="de-DE"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800" b="0" i="0" u="none" strike="noStrike" cap="none" normalizeH="0" baseline="0" dirty="0" err="1">
                <a:ln>
                  <a:noFill/>
                </a:ln>
                <a:solidFill>
                  <a:schemeClr val="tx1"/>
                </a:solidFill>
                <a:effectLst/>
                <a:latin typeface="Arial" panose="020B0604020202020204" pitchFamily="34" charset="0"/>
              </a:rPr>
              <a:t>Platforms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satellites</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aircraft</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drones</a:t>
            </a:r>
            <a:br>
              <a:rPr kumimoji="0" lang="de-DE" altLang="de-DE" sz="1800" b="0" i="0" u="none" strike="noStrike" cap="none" normalizeH="0" baseline="0" dirty="0">
                <a:ln>
                  <a:noFill/>
                </a:ln>
                <a:solidFill>
                  <a:schemeClr val="tx1"/>
                </a:solidFill>
                <a:effectLst/>
                <a:latin typeface="Arial" panose="020B0604020202020204" pitchFamily="34" charset="0"/>
              </a:rPr>
            </a:br>
            <a:endParaRPr lang="de-DE" altLang="de-DE"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800" b="0" i="0" u="none" strike="noStrike" cap="none" normalizeH="0" baseline="0" dirty="0" err="1">
                <a:ln>
                  <a:noFill/>
                </a:ln>
                <a:solidFill>
                  <a:schemeClr val="tx1"/>
                </a:solidFill>
                <a:effectLst/>
                <a:latin typeface="Arial" panose="020B0604020202020204" pitchFamily="34" charset="0"/>
              </a:rPr>
              <a:t>Principle</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detection</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of</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electromagnetic</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radiation</a:t>
            </a:r>
            <a:br>
              <a:rPr kumimoji="0" lang="de-DE" altLang="de-DE" sz="1800" b="0" i="0" u="none" strike="noStrike" cap="none" normalizeH="0" baseline="0" dirty="0">
                <a:ln>
                  <a:noFill/>
                </a:ln>
                <a:solidFill>
                  <a:schemeClr val="tx1"/>
                </a:solidFill>
                <a:effectLst/>
                <a:latin typeface="Arial" panose="020B0604020202020204" pitchFamily="34" charset="0"/>
              </a:rPr>
            </a:br>
            <a:endParaRPr lang="de-DE" altLang="de-DE"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800" b="0" i="0" u="none" strike="noStrike" cap="none" normalizeH="0" baseline="0" dirty="0">
                <a:ln>
                  <a:noFill/>
                </a:ln>
                <a:solidFill>
                  <a:schemeClr val="tx1"/>
                </a:solidFill>
                <a:effectLst/>
                <a:latin typeface="Arial" panose="020B0604020202020204" pitchFamily="34" charset="0"/>
              </a:rPr>
              <a:t>Naturally </a:t>
            </a:r>
            <a:r>
              <a:rPr kumimoji="0" lang="de-DE" altLang="de-DE" sz="1800" b="0" i="0" u="none" strike="noStrike" cap="none" normalizeH="0" baseline="0" dirty="0" err="1">
                <a:ln>
                  <a:noFill/>
                </a:ln>
                <a:solidFill>
                  <a:schemeClr val="tx1"/>
                </a:solidFill>
                <a:effectLst/>
                <a:latin typeface="Arial" panose="020B0604020202020204" pitchFamily="34" charset="0"/>
              </a:rPr>
              <a:t>emitted</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or</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reflected</a:t>
            </a:r>
            <a:r>
              <a:rPr kumimoji="0" lang="de-DE" altLang="de-DE" sz="1800" b="0" i="0" u="none" strike="noStrike" cap="none" normalizeH="0" baseline="0" dirty="0">
                <a:ln>
                  <a:noFill/>
                </a:ln>
                <a:solidFill>
                  <a:schemeClr val="tx1"/>
                </a:solidFill>
                <a:effectLst/>
                <a:latin typeface="Arial" panose="020B0604020202020204" pitchFamily="34" charset="0"/>
              </a:rPr>
              <a:t> (passive)</a:t>
            </a:r>
            <a:br>
              <a:rPr kumimoji="0" lang="de-DE" altLang="de-DE" sz="1800" b="0" i="0" u="none" strike="noStrike" cap="none" normalizeH="0" baseline="0" dirty="0">
                <a:ln>
                  <a:noFill/>
                </a:ln>
                <a:solidFill>
                  <a:schemeClr val="tx1"/>
                </a:solidFill>
                <a:effectLst/>
                <a:latin typeface="Arial" panose="020B0604020202020204" pitchFamily="34" charset="0"/>
              </a:rPr>
            </a:br>
            <a:endParaRPr kumimoji="0" lang="de-DE" altLang="de-DE"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800" b="0" i="0" u="none" strike="noStrike" cap="none" normalizeH="0" baseline="0" dirty="0" err="1">
                <a:ln>
                  <a:noFill/>
                </a:ln>
                <a:solidFill>
                  <a:schemeClr val="tx1"/>
                </a:solidFill>
                <a:effectLst/>
                <a:latin typeface="Arial" panose="020B0604020202020204" pitchFamily="34" charset="0"/>
              </a:rPr>
              <a:t>Artificially</a:t>
            </a:r>
            <a:r>
              <a:rPr kumimoji="0" lang="de-DE" altLang="de-DE" sz="1800" b="0" i="0" u="none" strike="noStrike" cap="none" normalizeH="0" baseline="0" dirty="0">
                <a:ln>
                  <a:noFill/>
                </a:ln>
                <a:solidFill>
                  <a:schemeClr val="tx1"/>
                </a:solidFill>
                <a:effectLst/>
                <a:latin typeface="Arial" panose="020B0604020202020204" pitchFamily="34" charset="0"/>
              </a:rPr>
              <a:t> </a:t>
            </a:r>
            <a:r>
              <a:rPr kumimoji="0" lang="de-DE" altLang="de-DE" sz="1800" b="0" i="0" u="none" strike="noStrike" cap="none" normalizeH="0" baseline="0" dirty="0" err="1">
                <a:ln>
                  <a:noFill/>
                </a:ln>
                <a:solidFill>
                  <a:schemeClr val="tx1"/>
                </a:solidFill>
                <a:effectLst/>
                <a:latin typeface="Arial" panose="020B0604020202020204" pitchFamily="34" charset="0"/>
              </a:rPr>
              <a:t>transmitted</a:t>
            </a:r>
            <a:r>
              <a:rPr kumimoji="0" lang="de-DE" altLang="de-DE" sz="1800" b="0" i="0" u="none" strike="noStrike" cap="none" normalizeH="0" baseline="0" dirty="0">
                <a:ln>
                  <a:noFill/>
                </a:ln>
                <a:solidFill>
                  <a:schemeClr val="tx1"/>
                </a:solidFill>
                <a:effectLst/>
                <a:latin typeface="Arial" panose="020B0604020202020204" pitchFamily="34" charset="0"/>
              </a:rPr>
              <a:t> and scattered back (</a:t>
            </a:r>
            <a:r>
              <a:rPr kumimoji="0" lang="de-DE" altLang="de-DE" sz="1800" b="0" i="0" u="none" strike="noStrike" cap="none" normalizeH="0" baseline="0" dirty="0" err="1">
                <a:ln>
                  <a:noFill/>
                </a:ln>
                <a:solidFill>
                  <a:schemeClr val="tx1"/>
                </a:solidFill>
                <a:effectLst/>
                <a:latin typeface="Arial" panose="020B0604020202020204" pitchFamily="34" charset="0"/>
              </a:rPr>
              <a:t>active</a:t>
            </a:r>
            <a:r>
              <a:rPr kumimoji="0" lang="de-DE" altLang="de-DE"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2907251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4F6AC-576B-8AF5-1991-0FE5FB50ABD2}"/>
              </a:ext>
            </a:extLst>
          </p:cNvPr>
          <p:cNvSpPr>
            <a:spLocks noGrp="1"/>
          </p:cNvSpPr>
          <p:nvPr>
            <p:ph type="title"/>
          </p:nvPr>
        </p:nvSpPr>
        <p:spPr/>
        <p:txBody>
          <a:bodyPr/>
          <a:lstStyle/>
          <a:p>
            <a:r>
              <a:rPr lang="de-DE" dirty="0"/>
              <a:t>Different Carriers – Same Goal</a:t>
            </a:r>
            <a:endParaRPr lang="de-CH" dirty="0"/>
          </a:p>
        </p:txBody>
      </p:sp>
      <p:pic>
        <p:nvPicPr>
          <p:cNvPr id="4" name="Grafik 4" descr="Applying UAV-Based Remote Sensing Observation Products in High Arctic  Catchments in SW Spitsbergen">
            <a:extLst>
              <a:ext uri="{FF2B5EF4-FFF2-40B4-BE49-F238E27FC236}">
                <a16:creationId xmlns:a16="http://schemas.microsoft.com/office/drawing/2014/main" id="{19B88704-768B-7D17-AF52-B9D98A6E5D3B}"/>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690688"/>
            <a:ext cx="7559139" cy="4513652"/>
          </a:xfrm>
          <a:prstGeom prst="rect">
            <a:avLst/>
          </a:prstGeom>
          <a:noFill/>
          <a:ln>
            <a:noFill/>
          </a:ln>
        </p:spPr>
      </p:pic>
      <p:sp>
        <p:nvSpPr>
          <p:cNvPr id="6" name="TextBox 5">
            <a:extLst>
              <a:ext uri="{FF2B5EF4-FFF2-40B4-BE49-F238E27FC236}">
                <a16:creationId xmlns:a16="http://schemas.microsoft.com/office/drawing/2014/main" id="{7BE95983-AE02-08AD-5CF4-550F04681C04}"/>
              </a:ext>
            </a:extLst>
          </p:cNvPr>
          <p:cNvSpPr txBox="1"/>
          <p:nvPr/>
        </p:nvSpPr>
        <p:spPr>
          <a:xfrm>
            <a:off x="838200" y="6435189"/>
            <a:ext cx="8392886" cy="246221"/>
          </a:xfrm>
          <a:prstGeom prst="rect">
            <a:avLst/>
          </a:prstGeom>
          <a:noFill/>
        </p:spPr>
        <p:txBody>
          <a:bodyPr wrap="square">
            <a:spAutoFit/>
          </a:bodyPr>
          <a:lstStyle/>
          <a:p>
            <a:r>
              <a:rPr lang="en-US" sz="1000" kern="0" dirty="0">
                <a:effectLst/>
                <a:latin typeface="Calibri" panose="020F0502020204030204" pitchFamily="34" charset="0"/>
                <a:ea typeface="Aptos" panose="020B0004020202020204" pitchFamily="34" charset="0"/>
              </a:rPr>
              <a:t>Graphical Abstract (Alphonse et al., 2023)</a:t>
            </a:r>
            <a:endParaRPr lang="de-CH" sz="1000" dirty="0"/>
          </a:p>
        </p:txBody>
      </p:sp>
      <p:sp>
        <p:nvSpPr>
          <p:cNvPr id="7" name="TextBox 6">
            <a:extLst>
              <a:ext uri="{FF2B5EF4-FFF2-40B4-BE49-F238E27FC236}">
                <a16:creationId xmlns:a16="http://schemas.microsoft.com/office/drawing/2014/main" id="{DAE84F43-D94C-FC00-D329-36392A83C1B5}"/>
              </a:ext>
            </a:extLst>
          </p:cNvPr>
          <p:cNvSpPr txBox="1"/>
          <p:nvPr/>
        </p:nvSpPr>
        <p:spPr>
          <a:xfrm>
            <a:off x="8882743" y="1611086"/>
            <a:ext cx="3041025" cy="4524315"/>
          </a:xfrm>
          <a:prstGeom prst="rect">
            <a:avLst/>
          </a:prstGeom>
          <a:noFill/>
        </p:spPr>
        <p:txBody>
          <a:bodyPr wrap="none" rtlCol="0">
            <a:spAutoFit/>
          </a:bodyPr>
          <a:lstStyle/>
          <a:p>
            <a:pPr marL="285750" indent="-285750">
              <a:buFont typeface="Arial" panose="020B0604020202020204" pitchFamily="34" charset="0"/>
              <a:buChar char="•"/>
            </a:pPr>
            <a:r>
              <a:rPr lang="de-DE" dirty="0"/>
              <a:t>Ground</a:t>
            </a:r>
            <a:br>
              <a:rPr lang="de-DE" dirty="0"/>
            </a:br>
            <a:endParaRPr lang="de-DE" dirty="0"/>
          </a:p>
          <a:p>
            <a:pPr marL="285750" indent="-285750">
              <a:buFont typeface="Arial" panose="020B0604020202020204" pitchFamily="34" charset="0"/>
              <a:buChar char="•"/>
            </a:pPr>
            <a:r>
              <a:rPr lang="de-DE" dirty="0"/>
              <a:t>UAVs</a:t>
            </a:r>
            <a:br>
              <a:rPr lang="de-DE" dirty="0"/>
            </a:br>
            <a:endParaRPr lang="de-DE" dirty="0"/>
          </a:p>
          <a:p>
            <a:pPr marL="285750" indent="-285750">
              <a:buFont typeface="Arial" panose="020B0604020202020204" pitchFamily="34" charset="0"/>
              <a:buChar char="•"/>
            </a:pPr>
            <a:r>
              <a:rPr lang="de-DE" dirty="0" err="1"/>
              <a:t>Airplanes</a:t>
            </a:r>
            <a:r>
              <a:rPr lang="de-DE" dirty="0"/>
              <a:t> &amp; </a:t>
            </a:r>
            <a:r>
              <a:rPr lang="de-DE" dirty="0" err="1"/>
              <a:t>Helicopters</a:t>
            </a:r>
            <a:br>
              <a:rPr lang="de-DE" dirty="0"/>
            </a:br>
            <a:endParaRPr lang="de-DE" dirty="0"/>
          </a:p>
          <a:p>
            <a:pPr marL="285750" indent="-285750">
              <a:buFont typeface="Arial" panose="020B0604020202020204" pitchFamily="34" charset="0"/>
              <a:buChar char="•"/>
            </a:pPr>
            <a:r>
              <a:rPr lang="de-DE" dirty="0" err="1"/>
              <a:t>Satellites</a:t>
            </a:r>
            <a:endParaRPr lang="de-DE" dirty="0"/>
          </a:p>
          <a:p>
            <a:endParaRPr lang="de-DE" dirty="0"/>
          </a:p>
          <a:p>
            <a:endParaRPr lang="de-DE" dirty="0"/>
          </a:p>
          <a:p>
            <a:endParaRPr lang="de-DE" dirty="0"/>
          </a:p>
          <a:p>
            <a:r>
              <a:rPr lang="de-DE" dirty="0"/>
              <a:t>Goal:</a:t>
            </a:r>
          </a:p>
          <a:p>
            <a:pPr marL="285750" indent="-285750">
              <a:buFont typeface="Arial" panose="020B0604020202020204" pitchFamily="34" charset="0"/>
              <a:buChar char="•"/>
            </a:pPr>
            <a:r>
              <a:rPr lang="de-DE" dirty="0" err="1"/>
              <a:t>Getting</a:t>
            </a:r>
            <a:r>
              <a:rPr lang="de-DE" dirty="0"/>
              <a:t> Data </a:t>
            </a:r>
            <a:r>
              <a:rPr lang="de-DE" dirty="0" err="1"/>
              <a:t>through</a:t>
            </a:r>
            <a:br>
              <a:rPr lang="de-DE" dirty="0"/>
            </a:br>
            <a:r>
              <a:rPr lang="de-DE" dirty="0"/>
              <a:t>Sensors </a:t>
            </a:r>
            <a:r>
              <a:rPr lang="de-DE" dirty="0" err="1"/>
              <a:t>without</a:t>
            </a:r>
            <a:r>
              <a:rPr lang="de-DE" dirty="0"/>
              <a:t> </a:t>
            </a:r>
            <a:r>
              <a:rPr lang="de-DE" dirty="0" err="1"/>
              <a:t>touching</a:t>
            </a:r>
            <a:r>
              <a:rPr lang="de-DE" dirty="0"/>
              <a:t> </a:t>
            </a:r>
            <a:br>
              <a:rPr lang="de-DE" dirty="0"/>
            </a:br>
            <a:r>
              <a:rPr lang="de-DE" dirty="0" err="1"/>
              <a:t>the</a:t>
            </a:r>
            <a:r>
              <a:rPr lang="de-DE" dirty="0"/>
              <a:t> </a:t>
            </a:r>
            <a:r>
              <a:rPr lang="de-DE" dirty="0" err="1"/>
              <a:t>Object</a:t>
            </a:r>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CH" dirty="0"/>
          </a:p>
        </p:txBody>
      </p:sp>
    </p:spTree>
    <p:extLst>
      <p:ext uri="{BB962C8B-B14F-4D97-AF65-F5344CB8AC3E}">
        <p14:creationId xmlns:p14="http://schemas.microsoft.com/office/powerpoint/2010/main" val="30198103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4768</Words>
  <Application>Microsoft Office PowerPoint</Application>
  <PresentationFormat>Widescreen</PresentationFormat>
  <Paragraphs>529</Paragraphs>
  <Slides>62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Aptos</vt:lpstr>
      <vt:lpstr>Aptos Display</vt:lpstr>
      <vt:lpstr>Arial</vt:lpstr>
      <vt:lpstr>Calibri</vt:lpstr>
      <vt:lpstr>Office Theme</vt:lpstr>
      <vt:lpstr>Introduction to Geoinformation Science</vt:lpstr>
      <vt:lpstr>PowerPoint Presentation</vt:lpstr>
      <vt:lpstr>PowerPoint Presentation</vt:lpstr>
      <vt:lpstr>PowerPoint Presentation</vt:lpstr>
      <vt:lpstr>Chapter 1:  From Reality to Information</vt:lpstr>
      <vt:lpstr>PowerPoint Presentation</vt:lpstr>
      <vt:lpstr>From Sensor Data to Information</vt:lpstr>
      <vt:lpstr>Introduction to Remote Sensing </vt:lpstr>
      <vt:lpstr>Different Carriers – Same Goal</vt:lpstr>
      <vt:lpstr>Ground</vt:lpstr>
      <vt:lpstr>UAVs</vt:lpstr>
      <vt:lpstr>Airplanes</vt:lpstr>
      <vt:lpstr>Satellites</vt:lpstr>
      <vt:lpstr>Important Notice</vt:lpstr>
      <vt:lpstr>Chapter 2: Active &amp; Passive Sensors</vt:lpstr>
      <vt:lpstr>Active and Passive Sensors</vt:lpstr>
      <vt:lpstr>Active and Passive Sensors</vt:lpstr>
      <vt:lpstr>Electromagnetic Spectrum</vt:lpstr>
      <vt:lpstr>PowerPoint Presentation</vt:lpstr>
      <vt:lpstr>Passive Sensors</vt:lpstr>
      <vt:lpstr>Passive Sensors</vt:lpstr>
      <vt:lpstr>Optical</vt:lpstr>
      <vt:lpstr>Optical</vt:lpstr>
      <vt:lpstr>Multispectral Remote Sensing</vt:lpstr>
      <vt:lpstr>Multispectral</vt:lpstr>
      <vt:lpstr>Multispectral Satellite Programs</vt:lpstr>
      <vt:lpstr>Hyperspectral</vt:lpstr>
      <vt:lpstr>Table of Hyperspectral Sensors</vt:lpstr>
      <vt:lpstr>Vicarious Calibration and Atmospheric Correction </vt:lpstr>
      <vt:lpstr>Spectral Indices</vt:lpstr>
      <vt:lpstr>Active Sensors</vt:lpstr>
      <vt:lpstr>Basic Principles of Radar</vt:lpstr>
      <vt:lpstr>Basic Principles of Radar</vt:lpstr>
      <vt:lpstr>Sidelooking Radar</vt:lpstr>
      <vt:lpstr>Synthetic Aperture Radar (SAR)</vt:lpstr>
      <vt:lpstr>Doppler Effect in SAR</vt:lpstr>
      <vt:lpstr>SAR Frequency Bands and Applications</vt:lpstr>
      <vt:lpstr>SAR Frequency Bands and Applications</vt:lpstr>
      <vt:lpstr>Reflection</vt:lpstr>
      <vt:lpstr>Reflection</vt:lpstr>
      <vt:lpstr>Geometric Distortions</vt:lpstr>
      <vt:lpstr>Geometric Distortions</vt:lpstr>
      <vt:lpstr>Penetration</vt:lpstr>
      <vt:lpstr>Polarization</vt:lpstr>
      <vt:lpstr>Polarization</vt:lpstr>
      <vt:lpstr>Speckle</vt:lpstr>
      <vt:lpstr>Backscattering Basics</vt:lpstr>
      <vt:lpstr>Backscattering Basics</vt:lpstr>
      <vt:lpstr>Backscattering Basics</vt:lpstr>
      <vt:lpstr>RADAR Cross Section (RCS)</vt:lpstr>
      <vt:lpstr>Backscatter: practical Use</vt:lpstr>
      <vt:lpstr>Scattering Types</vt:lpstr>
      <vt:lpstr>Scattering Types</vt:lpstr>
      <vt:lpstr>Scattering Types: Double Bounce Scattering</vt:lpstr>
      <vt:lpstr>PowerPoint Presentation</vt:lpstr>
      <vt:lpstr>Advanced SAR Techniques</vt:lpstr>
      <vt:lpstr>SAR: beyond optical Capabilities</vt:lpstr>
      <vt:lpstr>InSAR</vt:lpstr>
      <vt:lpstr>PowerPoint Presentation</vt:lpstr>
      <vt:lpstr>InSAR Use Case: Blatten, Lötschental</vt:lpstr>
      <vt:lpstr>Polarimetric SAR</vt:lpstr>
      <vt:lpstr>Coherence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Marco Heinzen</dc:creator>
  <cp:lastModifiedBy>Marco Heinzen</cp:lastModifiedBy>
  <cp:revision>2</cp:revision>
  <dcterms:created xsi:type="dcterms:W3CDTF">2025-08-22T08:48:38Z</dcterms:created>
  <dcterms:modified xsi:type="dcterms:W3CDTF">2025-08-23T13:55:54Z</dcterms:modified>
</cp:coreProperties>
</file>